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72" r:id="rId4"/>
    <p:sldId id="260" r:id="rId5"/>
    <p:sldId id="263" r:id="rId6"/>
    <p:sldId id="265" r:id="rId7"/>
    <p:sldId id="266" r:id="rId8"/>
    <p:sldId id="264" r:id="rId9"/>
    <p:sldId id="269" r:id="rId10"/>
    <p:sldId id="271" r:id="rId11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>
      <p:cViewPr varScale="1">
        <p:scale>
          <a:sx n="88" d="100"/>
          <a:sy n="88" d="100"/>
        </p:scale>
        <p:origin x="1308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12-12-2017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5111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12-12-2017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805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12-12-2017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042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12-12-2017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068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12-12-2017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535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12-12-2017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7891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12-12-2017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335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12-12-2017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556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12-12-2017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879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12-12-2017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563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529-8407-41BF-AF25-7BEC42339498}" type="datetimeFigureOut">
              <a:rPr lang="da-DK" smtClean="0"/>
              <a:t>12-12-2017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8F5E-B2EF-4200-9AD1-1EF1000658F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841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7E529-8407-41BF-AF25-7BEC42339498}" type="datetimeFigureOut">
              <a:rPr lang="da-DK" smtClean="0"/>
              <a:t>12-12-2017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8F5E-B2EF-4200-9AD1-1EF1000658F3}" type="slidenum">
              <a:rPr lang="da-DK" smtClean="0"/>
              <a:t>‹nr.›</a:t>
            </a:fld>
            <a:endParaRPr lang="da-DK" dirty="0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0068" y="5969606"/>
            <a:ext cx="1512168" cy="77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38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a-DK" sz="5400" b="1" dirty="0"/>
              <a:t>Hvordan understøtter budgettet bedst kerneopgaven?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Ellevangskolen</a:t>
            </a:r>
          </a:p>
        </p:txBody>
      </p:sp>
    </p:spTree>
    <p:extLst>
      <p:ext uri="{BB962C8B-B14F-4D97-AF65-F5344CB8AC3E}">
        <p14:creationId xmlns:p14="http://schemas.microsoft.com/office/powerpoint/2010/main" val="1175154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B5B796-1090-4DB5-AE6F-FD8F12986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Rammer for processen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B40EC36-BC97-4103-A3B0-E8F12B2ED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1800" dirty="0"/>
              <a:t>Holde processen åben så længe som muligt, for at få kvalificeret og drøftet så mange input som muligt</a:t>
            </a:r>
          </a:p>
          <a:p>
            <a:r>
              <a:rPr lang="da-DK" sz="1800" dirty="0"/>
              <a:t>Alle input skal ses i forhold til hvordan de understøtter kerneopgaven</a:t>
            </a:r>
          </a:p>
          <a:p>
            <a:r>
              <a:rPr lang="da-DK" sz="1800" dirty="0"/>
              <a:t>Vi skal have en fælles forståelse af, at processen er åben, sådan forstået, at der er ikke noget der bliver besluttet før til sidst.</a:t>
            </a:r>
          </a:p>
          <a:p>
            <a:r>
              <a:rPr lang="da-DK" sz="1800" dirty="0"/>
              <a:t>Det er i sidste ende ledelsen der beslutter de endelige prioriteringer, med godkendelse i bestyrelsen.</a:t>
            </a:r>
          </a:p>
          <a:p>
            <a:r>
              <a:rPr lang="da-DK" sz="1800" dirty="0"/>
              <a:t>Vigtigt med åbenhed gennem hele processen og særligt til sidst, hvor det er vigtigt man kan se hvad der er blevet besluttet.</a:t>
            </a:r>
          </a:p>
        </p:txBody>
      </p:sp>
    </p:spTree>
    <p:extLst>
      <p:ext uri="{BB962C8B-B14F-4D97-AF65-F5344CB8AC3E}">
        <p14:creationId xmlns:p14="http://schemas.microsoft.com/office/powerpoint/2010/main" val="3989528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894463-EB10-4B0F-B83D-48190BD09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Tale budget på en ny måde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FC3068C-9932-4CB7-AE15-DDAADD864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1800" dirty="0"/>
              <a:t>Et forsøg på at tale budget på en ny og mere innovativ og konstruktiv måde</a:t>
            </a:r>
          </a:p>
          <a:p>
            <a:r>
              <a:rPr lang="da-DK" sz="1800" dirty="0"/>
              <a:t>Væk fra tanken om at budgettet er ”noget der bare er der”</a:t>
            </a:r>
          </a:p>
          <a:p>
            <a:r>
              <a:rPr lang="da-DK" sz="1800" dirty="0"/>
              <a:t>Fokus på kerneopgaven i budgetlægningsfasen i stedet for, et for ensidigt fokus på de økonomiske parametre</a:t>
            </a:r>
          </a:p>
          <a:p>
            <a:r>
              <a:rPr lang="da-DK" sz="1800" dirty="0"/>
              <a:t>Arbejde med hvordan vi taler prioriteringer, i forhold til kerneopgaven</a:t>
            </a:r>
          </a:p>
          <a:p>
            <a:r>
              <a:rPr lang="da-DK" sz="1800" dirty="0"/>
              <a:t>Målet er at kvalificere de endelige budgetbeslutninger, dette skal ske ved at:</a:t>
            </a:r>
          </a:p>
          <a:p>
            <a:pPr lvl="1"/>
            <a:r>
              <a:rPr lang="da-DK" sz="1400" dirty="0"/>
              <a:t>At have fokus på kerneopgaven</a:t>
            </a:r>
          </a:p>
          <a:p>
            <a:pPr lvl="1"/>
            <a:r>
              <a:rPr lang="da-DK" sz="1400" dirty="0"/>
              <a:t>I højere grad få de faglige hensyn ind i prioriteringen af budgettet</a:t>
            </a:r>
          </a:p>
          <a:p>
            <a:pPr lvl="1"/>
            <a:r>
              <a:rPr lang="da-DK" sz="1400" dirty="0"/>
              <a:t>At bevare budgetprocessen længst muligt i prioriteringsfasen</a:t>
            </a:r>
          </a:p>
          <a:p>
            <a:pPr lvl="1"/>
            <a:r>
              <a:rPr lang="da-DK" sz="1400" dirty="0"/>
              <a:t>At være opmærksom på og arbejde med de forskellige paradigmer, dagsordner og logikker der er i en stor organisation som en folkeskole</a:t>
            </a:r>
          </a:p>
          <a:p>
            <a:pPr lvl="1"/>
            <a:r>
              <a:rPr lang="da-DK" sz="1400" dirty="0"/>
              <a:t>Tro på at vi gennem samskabelse om budgettet, kan få budgetter der i højere grad understøtter kerneopgaven, samt at der i en bredere kreds af medarbejderne opleves ejerskab til budgettet.</a:t>
            </a:r>
          </a:p>
          <a:p>
            <a:r>
              <a:rPr lang="da-DK" sz="1800" dirty="0"/>
              <a:t>Idéen stammer fra et DOL-forløb MKF er på</a:t>
            </a:r>
          </a:p>
        </p:txBody>
      </p:sp>
    </p:spTree>
    <p:extLst>
      <p:ext uri="{BB962C8B-B14F-4D97-AF65-F5344CB8AC3E}">
        <p14:creationId xmlns:p14="http://schemas.microsoft.com/office/powerpoint/2010/main" val="4245824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EC892F-DC20-4DB5-A8C4-87EA4B99E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Budgettets faser og aktører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56A48FC-9D89-4748-B7CD-26A1E7ECE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1800" dirty="0"/>
              <a:t>Idéfasen – Hvad vil vi:</a:t>
            </a:r>
          </a:p>
          <a:p>
            <a:pPr lvl="1"/>
            <a:r>
              <a:rPr lang="da-DK" sz="1400" dirty="0"/>
              <a:t>Det er her vi skal have en dialog om hvordan skolens midler skal bruges</a:t>
            </a:r>
          </a:p>
          <a:p>
            <a:pPr lvl="1"/>
            <a:r>
              <a:rPr lang="da-DK" sz="1400" dirty="0"/>
              <a:t>Alle vore indsatser skal i sidste ende understøtte kerneopgaven</a:t>
            </a:r>
          </a:p>
          <a:p>
            <a:pPr lvl="1"/>
            <a:r>
              <a:rPr lang="da-DK" sz="1400" dirty="0"/>
              <a:t>Mange indfaldsvinkler og mange muligheder</a:t>
            </a:r>
          </a:p>
          <a:p>
            <a:pPr lvl="1"/>
            <a:r>
              <a:rPr lang="da-DK" sz="1400" dirty="0"/>
              <a:t>Godt med mange forskellige deltagere med forskellige vinkler og input</a:t>
            </a:r>
          </a:p>
          <a:p>
            <a:pPr lvl="1"/>
            <a:r>
              <a:rPr lang="da-DK" sz="1400" dirty="0"/>
              <a:t>Fagligt personale, bestyrelsen, ledelsen og evt. andre aktører</a:t>
            </a:r>
          </a:p>
          <a:p>
            <a:r>
              <a:rPr lang="da-DK" sz="1800" dirty="0"/>
              <a:t>Prioriteringsfasen:</a:t>
            </a:r>
          </a:p>
          <a:p>
            <a:pPr lvl="1"/>
            <a:r>
              <a:rPr lang="da-DK" sz="1400" dirty="0"/>
              <a:t>Her skal vi have enderne til at nå hinanden, således at vi kan holde budgettet</a:t>
            </a:r>
          </a:p>
          <a:p>
            <a:pPr lvl="1"/>
            <a:r>
              <a:rPr lang="da-DK" sz="1400" dirty="0"/>
              <a:t>Prioriteringen vil foregå på baggrund af idéfasen</a:t>
            </a:r>
          </a:p>
          <a:p>
            <a:pPr lvl="1"/>
            <a:r>
              <a:rPr lang="da-DK" sz="1400" dirty="0"/>
              <a:t>Ledelsen</a:t>
            </a:r>
          </a:p>
          <a:p>
            <a:r>
              <a:rPr lang="da-DK" sz="1800" dirty="0"/>
              <a:t>Driften:</a:t>
            </a:r>
          </a:p>
          <a:p>
            <a:pPr lvl="1"/>
            <a:r>
              <a:rPr lang="da-DK" sz="1400" dirty="0"/>
              <a:t>Alt det praktiske omkring at lægge budgettet rigtigt ind i systemet, følge op, aflægge regnskab etc.</a:t>
            </a:r>
          </a:p>
          <a:p>
            <a:pPr lvl="1"/>
            <a:r>
              <a:rPr lang="da-DK" sz="1400" dirty="0"/>
              <a:t>Den administrative leder</a:t>
            </a:r>
          </a:p>
          <a:p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3269914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EA29B-D39B-4B6A-BA28-960A40394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Paradigmehjulet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5AEF898A-952D-445F-BA47-1CA7E8DDCD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4804" y="1417638"/>
            <a:ext cx="5734391" cy="470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452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85C40E-6E35-4BB5-AAB8-F0CCE6AB9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Paradigmer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E45B23-411E-40D8-9F47-65A8CBDDF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6923112" cy="4831623"/>
          </a:xfrm>
        </p:spPr>
        <p:txBody>
          <a:bodyPr>
            <a:normAutofit lnSpcReduction="10000"/>
          </a:bodyPr>
          <a:lstStyle/>
          <a:p>
            <a:r>
              <a:rPr lang="da-DK" sz="1800" b="1" dirty="0"/>
              <a:t>Hierarkisk: </a:t>
            </a:r>
            <a:r>
              <a:rPr lang="da-DK" sz="1800" dirty="0"/>
              <a:t>Det klassiske top-</a:t>
            </a:r>
            <a:r>
              <a:rPr lang="da-DK" sz="1800" dirty="0" err="1"/>
              <a:t>down</a:t>
            </a:r>
            <a:r>
              <a:rPr lang="da-DK" sz="1800" dirty="0"/>
              <a:t>, fokus på formelle krav og kompetencer lav kapacitet for innovation og samskabelse</a:t>
            </a:r>
          </a:p>
          <a:p>
            <a:r>
              <a:rPr lang="da-DK" sz="1800" b="1" dirty="0"/>
              <a:t>Rationelt: </a:t>
            </a:r>
            <a:r>
              <a:rPr lang="da-DK" sz="1800" dirty="0"/>
              <a:t>Lineær tilgang/årsag-virkning, fokus på målstyring, lav kapacitet for samskabelse</a:t>
            </a:r>
          </a:p>
          <a:p>
            <a:r>
              <a:rPr lang="da-DK" sz="1800" b="1" dirty="0"/>
              <a:t>Rationel konkurrence: </a:t>
            </a:r>
            <a:r>
              <a:rPr lang="da-DK" sz="1800" dirty="0"/>
              <a:t>Som rationelt, men med fokus på at være konkurrencedygtig, middel kapacitet for samskabelse</a:t>
            </a:r>
          </a:p>
          <a:p>
            <a:r>
              <a:rPr lang="da-DK" sz="1800" b="1" dirty="0" err="1"/>
              <a:t>Samstyring</a:t>
            </a:r>
            <a:r>
              <a:rPr lang="da-DK" sz="1800" b="1" dirty="0"/>
              <a:t>: </a:t>
            </a:r>
            <a:r>
              <a:rPr lang="da-DK" sz="1800" dirty="0"/>
              <a:t>Fokus på at tænke på tværs, kan blive begrænset af konsensus-søgning og ”laveste fællesnævner”</a:t>
            </a:r>
          </a:p>
          <a:p>
            <a:r>
              <a:rPr lang="da-DK" sz="1800" b="1" dirty="0"/>
              <a:t>Reguleret selvstyring: </a:t>
            </a:r>
            <a:r>
              <a:rPr lang="da-DK" sz="1800" dirty="0"/>
              <a:t>Fokus på selvstændighed og meningsfuldhed. Høj kapacitet for innovation, da der er en forholdsvis stor grad af frihed i selvstyring.</a:t>
            </a:r>
          </a:p>
          <a:p>
            <a:r>
              <a:rPr lang="da-DK" sz="1800" b="1" dirty="0"/>
              <a:t>Etisk selvstyring: </a:t>
            </a:r>
            <a:r>
              <a:rPr lang="da-DK" sz="1800" dirty="0"/>
              <a:t>Identitetsbaseret, man er sit arbejde, muligheden for innovation afhænger af om der er gensidig forståelse for fælles refleksion og handling</a:t>
            </a:r>
          </a:p>
          <a:p>
            <a:r>
              <a:rPr lang="da-DK" sz="1800" b="1" dirty="0" err="1"/>
              <a:t>Samskabelseparadigmet</a:t>
            </a:r>
            <a:r>
              <a:rPr lang="da-DK" sz="1800" b="1" dirty="0"/>
              <a:t>: </a:t>
            </a:r>
            <a:r>
              <a:rPr lang="da-DK" sz="1800" dirty="0"/>
              <a:t>Åbner op for flere logikker, anerkender de forskellige paradigmer – Høj grad af mulighed for innovation</a:t>
            </a:r>
            <a:endParaRPr lang="da-DK" sz="1800" b="1" dirty="0"/>
          </a:p>
          <a:p>
            <a:endParaRPr lang="da-DK" sz="1800" b="1" dirty="0"/>
          </a:p>
          <a:p>
            <a:endParaRPr lang="da-DK" sz="1800" dirty="0"/>
          </a:p>
        </p:txBody>
      </p:sp>
      <p:sp>
        <p:nvSpPr>
          <p:cNvPr id="4" name="Højre klammeparentes 3">
            <a:extLst>
              <a:ext uri="{FF2B5EF4-FFF2-40B4-BE49-F238E27FC236}">
                <a16:creationId xmlns:a16="http://schemas.microsoft.com/office/drawing/2014/main" id="{08E35ABF-D783-4DBA-A608-3A2ED5A38E37}"/>
              </a:ext>
            </a:extLst>
          </p:cNvPr>
          <p:cNvSpPr/>
          <p:nvPr/>
        </p:nvSpPr>
        <p:spPr>
          <a:xfrm>
            <a:off x="7164288" y="1268760"/>
            <a:ext cx="648072" cy="115212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0000"/>
              </a:solidFill>
            </a:endParaRPr>
          </a:p>
        </p:txBody>
      </p:sp>
      <p:sp>
        <p:nvSpPr>
          <p:cNvPr id="5" name="Højre klammeparentes 4">
            <a:extLst>
              <a:ext uri="{FF2B5EF4-FFF2-40B4-BE49-F238E27FC236}">
                <a16:creationId xmlns:a16="http://schemas.microsoft.com/office/drawing/2014/main" id="{D181DD83-846E-4D09-A1C2-3777A2ACA230}"/>
              </a:ext>
            </a:extLst>
          </p:cNvPr>
          <p:cNvSpPr/>
          <p:nvPr/>
        </p:nvSpPr>
        <p:spPr>
          <a:xfrm>
            <a:off x="7164288" y="2924944"/>
            <a:ext cx="648072" cy="216024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0000"/>
              </a:solidFill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8DD37957-FCB9-4F68-8033-B1B5A533D2AF}"/>
              </a:ext>
            </a:extLst>
          </p:cNvPr>
          <p:cNvSpPr txBox="1"/>
          <p:nvPr/>
        </p:nvSpPr>
        <p:spPr>
          <a:xfrm>
            <a:off x="7775848" y="1583214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Økonomi og administration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A88D704D-9C97-4BF9-86A4-CD9458785D72}"/>
              </a:ext>
            </a:extLst>
          </p:cNvPr>
          <p:cNvSpPr txBox="1"/>
          <p:nvPr/>
        </p:nvSpPr>
        <p:spPr>
          <a:xfrm>
            <a:off x="7775848" y="3635732"/>
            <a:ext cx="12606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Undervisning, læring og udvikling</a:t>
            </a:r>
          </a:p>
        </p:txBody>
      </p:sp>
    </p:spTree>
    <p:extLst>
      <p:ext uri="{BB962C8B-B14F-4D97-AF65-F5344CB8AC3E}">
        <p14:creationId xmlns:p14="http://schemas.microsoft.com/office/powerpoint/2010/main" val="397216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CDA1F1-41F0-4ACC-B032-570AA656C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Budgetlægning en kompleks affære</a:t>
            </a:r>
          </a:p>
        </p:txBody>
      </p:sp>
      <p:pic>
        <p:nvPicPr>
          <p:cNvPr id="7" name="Pladsholder til indhold 6">
            <a:extLst>
              <a:ext uri="{FF2B5EF4-FFF2-40B4-BE49-F238E27FC236}">
                <a16:creationId xmlns:a16="http://schemas.microsoft.com/office/drawing/2014/main" id="{9D6EFC22-8B59-484E-8BFD-46652C7544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650" y="1600200"/>
            <a:ext cx="6010699" cy="4525963"/>
          </a:xfrm>
        </p:spPr>
      </p:pic>
    </p:spTree>
    <p:extLst>
      <p:ext uri="{BB962C8B-B14F-4D97-AF65-F5344CB8AC3E}">
        <p14:creationId xmlns:p14="http://schemas.microsoft.com/office/powerpoint/2010/main" val="4142064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E517CB-67F9-492F-BB03-B0913A2A9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Budgetlægning en kompleks affære, men…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596225-B72E-4765-B1B9-85C6CCFDF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1600" dirty="0"/>
              <a:t>Budgetlægning ligger i det komplekse domæne, med de usikkerheder etc. der følger med. </a:t>
            </a:r>
          </a:p>
          <a:p>
            <a:r>
              <a:rPr lang="da-DK" sz="1600" dirty="0"/>
              <a:t>Udfordringen er dog at budgetlægningen i dag primært behandles i det simple og komplicerede domæne, og med styringslogikker fra det hierarkiske og rationelle. Det er en udfordring, da det ligger hindringer i vejen for en innovativ tilgang til budgettet.</a:t>
            </a:r>
          </a:p>
          <a:p>
            <a:r>
              <a:rPr lang="da-DK" sz="1600" dirty="0"/>
              <a:t>Eksempler:</a:t>
            </a:r>
          </a:p>
          <a:p>
            <a:pPr lvl="1"/>
            <a:r>
              <a:rPr lang="da-DK" sz="1200" i="1" dirty="0"/>
              <a:t>”Det er der ikke råd til”</a:t>
            </a:r>
          </a:p>
          <a:p>
            <a:pPr lvl="1"/>
            <a:r>
              <a:rPr lang="da-DK" sz="1200" i="1" dirty="0"/>
              <a:t>”Vores penge”</a:t>
            </a:r>
          </a:p>
          <a:p>
            <a:pPr lvl="1"/>
            <a:r>
              <a:rPr lang="da-DK" sz="1200" i="1" dirty="0"/>
              <a:t>”Vi plejer at gøre sådan”</a:t>
            </a:r>
          </a:p>
          <a:p>
            <a:r>
              <a:rPr lang="da-DK" sz="1600" dirty="0"/>
              <a:t>Tendens til at vi glemmer at snakke kerneopgave og visioner, når vi snakker budget (selvom vi har fokus på den i vores andre fora). Det betyder også, at der er en fare for at vi ikke får rammerne med til den udvikling af kerneopgaven der foregår andre steder.</a:t>
            </a:r>
          </a:p>
          <a:p>
            <a:r>
              <a:rPr lang="da-DK" sz="1600" dirty="0"/>
              <a:t>Når logikkerne fra det hierarkiske og rationelle er dominerende, afskærer vi os selv fra at tænke innovativt om budgettet.</a:t>
            </a:r>
          </a:p>
          <a:p>
            <a:pPr lvl="1"/>
            <a:r>
              <a:rPr lang="da-DK" sz="1200" i="1" dirty="0"/>
              <a:t>Undervisningsbudgettet 2015</a:t>
            </a:r>
          </a:p>
        </p:txBody>
      </p:sp>
    </p:spTree>
    <p:extLst>
      <p:ext uri="{BB962C8B-B14F-4D97-AF65-F5344CB8AC3E}">
        <p14:creationId xmlns:p14="http://schemas.microsoft.com/office/powerpoint/2010/main" val="3352509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3F19A0-3E75-4A77-91AD-B64E6EB0B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Processen som den var 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4BE9622A-1C94-475F-96ED-8F4D84A749B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15110" y="2069306"/>
          <a:ext cx="6113780" cy="35877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5475">
                  <a:extLst>
                    <a:ext uri="{9D8B030D-6E8A-4147-A177-3AD203B41FA5}">
                      <a16:colId xmlns:a16="http://schemas.microsoft.com/office/drawing/2014/main" val="2195431316"/>
                    </a:ext>
                  </a:extLst>
                </a:gridCol>
                <a:gridCol w="1475740">
                  <a:extLst>
                    <a:ext uri="{9D8B030D-6E8A-4147-A177-3AD203B41FA5}">
                      <a16:colId xmlns:a16="http://schemas.microsoft.com/office/drawing/2014/main" val="1700483588"/>
                    </a:ext>
                  </a:extLst>
                </a:gridCol>
                <a:gridCol w="1068070">
                  <a:extLst>
                    <a:ext uri="{9D8B030D-6E8A-4147-A177-3AD203B41FA5}">
                      <a16:colId xmlns:a16="http://schemas.microsoft.com/office/drawing/2014/main" val="1437673911"/>
                    </a:ext>
                  </a:extLst>
                </a:gridCol>
                <a:gridCol w="1442720">
                  <a:extLst>
                    <a:ext uri="{9D8B030D-6E8A-4147-A177-3AD203B41FA5}">
                      <a16:colId xmlns:a16="http://schemas.microsoft.com/office/drawing/2014/main" val="4189642421"/>
                    </a:ext>
                  </a:extLst>
                </a:gridCol>
                <a:gridCol w="1501775">
                  <a:extLst>
                    <a:ext uri="{9D8B030D-6E8A-4147-A177-3AD203B41FA5}">
                      <a16:colId xmlns:a16="http://schemas.microsoft.com/office/drawing/2014/main" val="26045388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Måned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Fase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Aktører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Ledelsesparadigme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Cynefin framework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09871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Oktober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Rammesætning (det overordnede budget vedtages)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Byråd, forvaltning og administrativ leder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Hierarkisk 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Simpel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1714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November-december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Indsamling af budgetønsker og begyndende prioritering af ønsker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Ledelse, Med, bestyrelse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Hierarkisk og rationelt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Simpel og kompliceret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9003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Januar-februar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Prioritering af ønsker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Ledelse og i mindre omfang Med og bestyrelse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Hierarkisk og rationelt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Simpel og kompliceret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29581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Marts-april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Endelig prioritering af ønsker og vedtagelse af budget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Ledelsen med godkendelse i bestyrelsen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Hierarkisk og rationelt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Simpel og kompliceret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5530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Løbende hele året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Budgetopfølgning, regnskab, løbende justeringer pba. ekstrabevillinger etc.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Administrativ leder i samspil med ledelsen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Hierarkisk og rationelt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Simpelt og kompliceret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8253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231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3F19A0-3E75-4A77-91AD-B64E6EB0B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Processen fremadrettet 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4BE9622A-1C94-475F-96ED-8F4D84A749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7640553"/>
              </p:ext>
            </p:extLst>
          </p:nvPr>
        </p:nvGraphicFramePr>
        <p:xfrm>
          <a:off x="1187624" y="2069306"/>
          <a:ext cx="6441266" cy="4484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195431316"/>
                    </a:ext>
                  </a:extLst>
                </a:gridCol>
                <a:gridCol w="1277663">
                  <a:extLst>
                    <a:ext uri="{9D8B030D-6E8A-4147-A177-3AD203B41FA5}">
                      <a16:colId xmlns:a16="http://schemas.microsoft.com/office/drawing/2014/main" val="1700483588"/>
                    </a:ext>
                  </a:extLst>
                </a:gridCol>
                <a:gridCol w="1125281">
                  <a:extLst>
                    <a:ext uri="{9D8B030D-6E8A-4147-A177-3AD203B41FA5}">
                      <a16:colId xmlns:a16="http://schemas.microsoft.com/office/drawing/2014/main" val="1437673911"/>
                    </a:ext>
                  </a:extLst>
                </a:gridCol>
                <a:gridCol w="1520000">
                  <a:extLst>
                    <a:ext uri="{9D8B030D-6E8A-4147-A177-3AD203B41FA5}">
                      <a16:colId xmlns:a16="http://schemas.microsoft.com/office/drawing/2014/main" val="4189642421"/>
                    </a:ext>
                  </a:extLst>
                </a:gridCol>
                <a:gridCol w="1582218">
                  <a:extLst>
                    <a:ext uri="{9D8B030D-6E8A-4147-A177-3AD203B41FA5}">
                      <a16:colId xmlns:a16="http://schemas.microsoft.com/office/drawing/2014/main" val="26045388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Måned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Fase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Aktører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Ledelsesparadigme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Cynefin framework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09871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Oktober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Rammesætning (det overordnede budget vedtages)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Byråd, forvaltning og administrativ leder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Hierarkisk 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Simpel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1714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November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Præsentation af rammer for budgettet + snak om proces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Ledelse, Med, bestyrelse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Hierarkisk og rationelt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Simpel og kompliceret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9003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December-februar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Dialog om prioritering af budget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Ledelse, MED, bestyrelse og evt. andre aktører (elevråd, PU)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Flere forskellige i et samspil med hinanden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Komplekst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29581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Marts-april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Endelig prioritering af ønsker og vedtagelse af budget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Ledelsen med godkendelse i bestyrelsen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Hierarkisk og rationelt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Simpel og kompliceret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5530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Løbende hele året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Budgetopfølgning, regnskab, løbende justeringer pba. ekstrabevillinger etc.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Administrativ leder i samspil med ledelsen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Hierarkisk og rationelt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Simpelt og kompliceret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8253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944805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llevangskolen">
      <a:majorFont>
        <a:latin typeface="Josefin Sans"/>
        <a:ea typeface=""/>
        <a:cs typeface=""/>
      </a:majorFont>
      <a:minorFont>
        <a:latin typeface="Ebrim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Præsentation_ellevang</Template>
  <TotalTime>465</TotalTime>
  <Words>930</Words>
  <Application>Microsoft Office PowerPoint</Application>
  <PresentationFormat>Skærmshow (4:3)</PresentationFormat>
  <Paragraphs>118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6" baseType="lpstr">
      <vt:lpstr>Arial</vt:lpstr>
      <vt:lpstr>Calibri</vt:lpstr>
      <vt:lpstr>Ebrima</vt:lpstr>
      <vt:lpstr>Josefin Sans</vt:lpstr>
      <vt:lpstr>Times New Roman</vt:lpstr>
      <vt:lpstr>Kontortema</vt:lpstr>
      <vt:lpstr>Hvordan understøtter budgettet bedst kerneopgaven?</vt:lpstr>
      <vt:lpstr>Tale budget på en ny måde</vt:lpstr>
      <vt:lpstr>Budgettets faser og aktører</vt:lpstr>
      <vt:lpstr>Paradigmehjulet</vt:lpstr>
      <vt:lpstr>Paradigmer</vt:lpstr>
      <vt:lpstr>Budgetlægning en kompleks affære</vt:lpstr>
      <vt:lpstr>Budgetlægning en kompleks affære, men…</vt:lpstr>
      <vt:lpstr>Processen som den var </vt:lpstr>
      <vt:lpstr>Processen fremadrettet </vt:lpstr>
      <vt:lpstr>Rammer for processen</vt:lpstr>
    </vt:vector>
  </TitlesOfParts>
  <Company>Børn &amp; Unge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Martin Krog Frederiksen</dc:creator>
  <cp:lastModifiedBy>Martin Krog Frederiksen</cp:lastModifiedBy>
  <cp:revision>29</cp:revision>
  <dcterms:created xsi:type="dcterms:W3CDTF">2016-10-03T13:34:27Z</dcterms:created>
  <dcterms:modified xsi:type="dcterms:W3CDTF">2017-12-12T19:15:07Z</dcterms:modified>
</cp:coreProperties>
</file>