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1" r:id="rId3"/>
    <p:sldId id="260" r:id="rId4"/>
    <p:sldId id="262" r:id="rId5"/>
    <p:sldId id="263" r:id="rId6"/>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p:cViewPr varScale="1">
        <p:scale>
          <a:sx n="114" d="100"/>
          <a:sy n="114" d="100"/>
        </p:scale>
        <p:origin x="1386" y="10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i master</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p>
        </p:txBody>
      </p:sp>
      <p:sp>
        <p:nvSpPr>
          <p:cNvPr id="4" name="Pladsholder til dato 3"/>
          <p:cNvSpPr>
            <a:spLocks noGrp="1"/>
          </p:cNvSpPr>
          <p:nvPr>
            <p:ph type="dt" sz="half" idx="10"/>
          </p:nvPr>
        </p:nvSpPr>
        <p:spPr/>
        <p:txBody>
          <a:bodyPr/>
          <a:lstStyle/>
          <a:p>
            <a:fld id="{8A27E529-8407-41BF-AF25-7BEC42339498}" type="datetimeFigureOut">
              <a:rPr lang="da-DK" smtClean="0"/>
              <a:t>27-04-2017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8F68F5E-B2EF-4200-9AD1-1EF1000658F3}" type="slidenum">
              <a:rPr lang="da-DK" smtClean="0"/>
              <a:t>‹nr.›</a:t>
            </a:fld>
            <a:endParaRPr lang="da-DK"/>
          </a:p>
        </p:txBody>
      </p:sp>
    </p:spTree>
    <p:extLst>
      <p:ext uri="{BB962C8B-B14F-4D97-AF65-F5344CB8AC3E}">
        <p14:creationId xmlns:p14="http://schemas.microsoft.com/office/powerpoint/2010/main" val="1355111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8A27E529-8407-41BF-AF25-7BEC42339498}" type="datetimeFigureOut">
              <a:rPr lang="da-DK" smtClean="0"/>
              <a:t>27-04-2017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8F68F5E-B2EF-4200-9AD1-1EF1000658F3}" type="slidenum">
              <a:rPr lang="da-DK" smtClean="0"/>
              <a:t>‹nr.›</a:t>
            </a:fld>
            <a:endParaRPr lang="da-DK"/>
          </a:p>
        </p:txBody>
      </p:sp>
    </p:spTree>
    <p:extLst>
      <p:ext uri="{BB962C8B-B14F-4D97-AF65-F5344CB8AC3E}">
        <p14:creationId xmlns:p14="http://schemas.microsoft.com/office/powerpoint/2010/main" val="2478051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8A27E529-8407-41BF-AF25-7BEC42339498}" type="datetimeFigureOut">
              <a:rPr lang="da-DK" smtClean="0"/>
              <a:t>27-04-2017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8F68F5E-B2EF-4200-9AD1-1EF1000658F3}" type="slidenum">
              <a:rPr lang="da-DK" smtClean="0"/>
              <a:t>‹nr.›</a:t>
            </a:fld>
            <a:endParaRPr lang="da-DK"/>
          </a:p>
        </p:txBody>
      </p:sp>
    </p:spTree>
    <p:extLst>
      <p:ext uri="{BB962C8B-B14F-4D97-AF65-F5344CB8AC3E}">
        <p14:creationId xmlns:p14="http://schemas.microsoft.com/office/powerpoint/2010/main" val="1200426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8A27E529-8407-41BF-AF25-7BEC42339498}" type="datetimeFigureOut">
              <a:rPr lang="da-DK" smtClean="0"/>
              <a:t>27-04-2017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8F68F5E-B2EF-4200-9AD1-1EF1000658F3}" type="slidenum">
              <a:rPr lang="da-DK" smtClean="0"/>
              <a:t>‹nr.›</a:t>
            </a:fld>
            <a:endParaRPr lang="da-DK"/>
          </a:p>
        </p:txBody>
      </p:sp>
    </p:spTree>
    <p:extLst>
      <p:ext uri="{BB962C8B-B14F-4D97-AF65-F5344CB8AC3E}">
        <p14:creationId xmlns:p14="http://schemas.microsoft.com/office/powerpoint/2010/main" val="520688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i master</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8A27E529-8407-41BF-AF25-7BEC42339498}" type="datetimeFigureOut">
              <a:rPr lang="da-DK" smtClean="0"/>
              <a:t>27-04-2017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8F68F5E-B2EF-4200-9AD1-1EF1000658F3}" type="slidenum">
              <a:rPr lang="da-DK" smtClean="0"/>
              <a:t>‹nr.›</a:t>
            </a:fld>
            <a:endParaRPr lang="da-DK"/>
          </a:p>
        </p:txBody>
      </p:sp>
    </p:spTree>
    <p:extLst>
      <p:ext uri="{BB962C8B-B14F-4D97-AF65-F5344CB8AC3E}">
        <p14:creationId xmlns:p14="http://schemas.microsoft.com/office/powerpoint/2010/main" val="2375350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8A27E529-8407-41BF-AF25-7BEC42339498}" type="datetimeFigureOut">
              <a:rPr lang="da-DK" smtClean="0"/>
              <a:t>27-04-2017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48F68F5E-B2EF-4200-9AD1-1EF1000658F3}" type="slidenum">
              <a:rPr lang="da-DK" smtClean="0"/>
              <a:t>‹nr.›</a:t>
            </a:fld>
            <a:endParaRPr lang="da-DK"/>
          </a:p>
        </p:txBody>
      </p:sp>
    </p:spTree>
    <p:extLst>
      <p:ext uri="{BB962C8B-B14F-4D97-AF65-F5344CB8AC3E}">
        <p14:creationId xmlns:p14="http://schemas.microsoft.com/office/powerpoint/2010/main" val="1097891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8A27E529-8407-41BF-AF25-7BEC42339498}" type="datetimeFigureOut">
              <a:rPr lang="da-DK" smtClean="0"/>
              <a:t>27-04-2017</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48F68F5E-B2EF-4200-9AD1-1EF1000658F3}" type="slidenum">
              <a:rPr lang="da-DK" smtClean="0"/>
              <a:t>‹nr.›</a:t>
            </a:fld>
            <a:endParaRPr lang="da-DK"/>
          </a:p>
        </p:txBody>
      </p:sp>
    </p:spTree>
    <p:extLst>
      <p:ext uri="{BB962C8B-B14F-4D97-AF65-F5344CB8AC3E}">
        <p14:creationId xmlns:p14="http://schemas.microsoft.com/office/powerpoint/2010/main" val="1003357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8A27E529-8407-41BF-AF25-7BEC42339498}" type="datetimeFigureOut">
              <a:rPr lang="da-DK" smtClean="0"/>
              <a:t>27-04-2017</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48F68F5E-B2EF-4200-9AD1-1EF1000658F3}" type="slidenum">
              <a:rPr lang="da-DK" smtClean="0"/>
              <a:t>‹nr.›</a:t>
            </a:fld>
            <a:endParaRPr lang="da-DK"/>
          </a:p>
        </p:txBody>
      </p:sp>
    </p:spTree>
    <p:extLst>
      <p:ext uri="{BB962C8B-B14F-4D97-AF65-F5344CB8AC3E}">
        <p14:creationId xmlns:p14="http://schemas.microsoft.com/office/powerpoint/2010/main" val="1755561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8A27E529-8407-41BF-AF25-7BEC42339498}" type="datetimeFigureOut">
              <a:rPr lang="da-DK" smtClean="0"/>
              <a:t>27-04-2017</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48F68F5E-B2EF-4200-9AD1-1EF1000658F3}" type="slidenum">
              <a:rPr lang="da-DK" smtClean="0"/>
              <a:t>‹nr.›</a:t>
            </a:fld>
            <a:endParaRPr lang="da-DK"/>
          </a:p>
        </p:txBody>
      </p:sp>
    </p:spTree>
    <p:extLst>
      <p:ext uri="{BB962C8B-B14F-4D97-AF65-F5344CB8AC3E}">
        <p14:creationId xmlns:p14="http://schemas.microsoft.com/office/powerpoint/2010/main" val="335879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i master</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8A27E529-8407-41BF-AF25-7BEC42339498}" type="datetimeFigureOut">
              <a:rPr lang="da-DK" smtClean="0"/>
              <a:t>27-04-2017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48F68F5E-B2EF-4200-9AD1-1EF1000658F3}" type="slidenum">
              <a:rPr lang="da-DK" smtClean="0"/>
              <a:t>‹nr.›</a:t>
            </a:fld>
            <a:endParaRPr lang="da-DK"/>
          </a:p>
        </p:txBody>
      </p:sp>
    </p:spTree>
    <p:extLst>
      <p:ext uri="{BB962C8B-B14F-4D97-AF65-F5344CB8AC3E}">
        <p14:creationId xmlns:p14="http://schemas.microsoft.com/office/powerpoint/2010/main" val="1105635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i master</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8A27E529-8407-41BF-AF25-7BEC42339498}" type="datetimeFigureOut">
              <a:rPr lang="da-DK" smtClean="0"/>
              <a:t>27-04-2017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48F68F5E-B2EF-4200-9AD1-1EF1000658F3}" type="slidenum">
              <a:rPr lang="da-DK" smtClean="0"/>
              <a:t>‹nr.›</a:t>
            </a:fld>
            <a:endParaRPr lang="da-DK"/>
          </a:p>
        </p:txBody>
      </p:sp>
    </p:spTree>
    <p:extLst>
      <p:ext uri="{BB962C8B-B14F-4D97-AF65-F5344CB8AC3E}">
        <p14:creationId xmlns:p14="http://schemas.microsoft.com/office/powerpoint/2010/main" val="2658410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dirty="0"/>
              <a:t>Klik for at redigere i master</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27E529-8407-41BF-AF25-7BEC42339498}" type="datetimeFigureOut">
              <a:rPr lang="da-DK" smtClean="0"/>
              <a:t>27-04-2017</a:t>
            </a:fld>
            <a:endParaRPr lang="da-DK" dirty="0"/>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dirty="0"/>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8F5E-B2EF-4200-9AD1-1EF1000658F3}" type="slidenum">
              <a:rPr lang="da-DK" smtClean="0"/>
              <a:t>‹nr.›</a:t>
            </a:fld>
            <a:endParaRPr lang="da-DK" dirty="0"/>
          </a:p>
        </p:txBody>
      </p:sp>
      <p:pic>
        <p:nvPicPr>
          <p:cNvPr id="8" name="Billed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800068" y="5969606"/>
            <a:ext cx="1512168" cy="771761"/>
          </a:xfrm>
          <a:prstGeom prst="rect">
            <a:avLst/>
          </a:prstGeom>
        </p:spPr>
      </p:pic>
    </p:spTree>
    <p:extLst>
      <p:ext uri="{BB962C8B-B14F-4D97-AF65-F5344CB8AC3E}">
        <p14:creationId xmlns:p14="http://schemas.microsoft.com/office/powerpoint/2010/main" val="2962388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a-DK" sz="5400" b="1" dirty="0"/>
              <a:t>Regnskab 2016</a:t>
            </a:r>
          </a:p>
        </p:txBody>
      </p:sp>
      <p:sp>
        <p:nvSpPr>
          <p:cNvPr id="3" name="Undertitel 2"/>
          <p:cNvSpPr>
            <a:spLocks noGrp="1"/>
          </p:cNvSpPr>
          <p:nvPr>
            <p:ph type="subTitle" idx="1"/>
          </p:nvPr>
        </p:nvSpPr>
        <p:spPr/>
        <p:txBody>
          <a:bodyPr/>
          <a:lstStyle/>
          <a:p>
            <a:r>
              <a:rPr lang="da-DK" dirty="0"/>
              <a:t>Ellevangskolen</a:t>
            </a:r>
          </a:p>
        </p:txBody>
      </p:sp>
    </p:spTree>
    <p:extLst>
      <p:ext uri="{BB962C8B-B14F-4D97-AF65-F5344CB8AC3E}">
        <p14:creationId xmlns:p14="http://schemas.microsoft.com/office/powerpoint/2010/main" val="117515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sz="4000" dirty="0"/>
              <a:t>Skolen</a:t>
            </a:r>
            <a:br>
              <a:rPr lang="da-DK" sz="4000" dirty="0"/>
            </a:br>
            <a:r>
              <a:rPr lang="da-DK" sz="4000" dirty="0"/>
              <a:t>Kommentarer</a:t>
            </a:r>
          </a:p>
        </p:txBody>
      </p:sp>
      <p:sp>
        <p:nvSpPr>
          <p:cNvPr id="3" name="Pladsholder til indhold 2"/>
          <p:cNvSpPr>
            <a:spLocks noGrp="1"/>
          </p:cNvSpPr>
          <p:nvPr>
            <p:ph idx="1"/>
          </p:nvPr>
        </p:nvSpPr>
        <p:spPr/>
        <p:txBody>
          <a:bodyPr>
            <a:normAutofit fontScale="55000" lnSpcReduction="20000"/>
          </a:bodyPr>
          <a:lstStyle/>
          <a:p>
            <a:r>
              <a:rPr lang="da-DK" dirty="0"/>
              <a:t>Ved forventet regnskab oktober 2016 var der et forventet resultat på -359.406 kr. Ved den endelige regnskab for 2016 er resultatet på -401.883 kr. Det vil sige at der er sket en ændring af resultatet på -42.476 kr. Samlet set er resultatet for 2016 altså som forventet.</a:t>
            </a:r>
          </a:p>
          <a:p>
            <a:r>
              <a:rPr lang="da-DK" dirty="0"/>
              <a:t>Resultatet dækker dog over en række udsving der bør nævnes:</a:t>
            </a:r>
          </a:p>
          <a:p>
            <a:pPr lvl="1"/>
            <a:r>
              <a:rPr lang="da-DK" dirty="0"/>
              <a:t>For det første er der et betydeligt merforbrug af pædagoger i undervisningen i forhold til det estimerede. Merforbruget skyldes dels en korrektion af den forventede lønudgift i forhold til den reelle, dels at der i efteråret har været iværksat en række tiltag som medfører et øget forbrug af pædagoger i undervisningen i forhold til det estimerede. Derudover har der været en række budgettildelinger der har været mindre en forudsat. </a:t>
            </a:r>
          </a:p>
          <a:p>
            <a:pPr lvl="1"/>
            <a:r>
              <a:rPr lang="da-DK" dirty="0"/>
              <a:t>I modsat retning trækker et </a:t>
            </a:r>
            <a:r>
              <a:rPr lang="da-DK" dirty="0" err="1"/>
              <a:t>mindreforbrug</a:t>
            </a:r>
            <a:r>
              <a:rPr lang="da-DK" dirty="0"/>
              <a:t> på særligt bygningsområdet hvor et betydeligt mindre energiforbrug end forudsat og en række investeringer der var planlagt til udførelse i 2016 er skudt til 2017 resulterer i et </a:t>
            </a:r>
            <a:r>
              <a:rPr lang="da-DK" dirty="0" err="1"/>
              <a:t>mindreforbrug</a:t>
            </a:r>
            <a:r>
              <a:rPr lang="da-DK" dirty="0"/>
              <a:t>.</a:t>
            </a:r>
          </a:p>
          <a:p>
            <a:r>
              <a:rPr lang="da-DK" dirty="0"/>
              <a:t>I budgetlægningen for 2017 vil der være et særligt fokus på brugen af pædagoger i undervisningen og en tilpasning af de forventede ekstrabevillinger til erfaringerne fra 2016.</a:t>
            </a:r>
          </a:p>
          <a:p>
            <a:r>
              <a:rPr lang="da-DK" dirty="0"/>
              <a:t>Områdechefen har godkendt regnskabet 08-03-2017, med en kommentar om, at han forventer at vi anvender en del af overskuddet i 2017.</a:t>
            </a:r>
          </a:p>
        </p:txBody>
      </p:sp>
    </p:spTree>
    <p:extLst>
      <p:ext uri="{BB962C8B-B14F-4D97-AF65-F5344CB8AC3E}">
        <p14:creationId xmlns:p14="http://schemas.microsoft.com/office/powerpoint/2010/main" val="278466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a:t>Skolen</a:t>
            </a:r>
            <a:br>
              <a:rPr lang="da-DK" dirty="0"/>
            </a:br>
            <a:r>
              <a:rPr lang="da-DK" dirty="0"/>
              <a:t>Overblik</a:t>
            </a:r>
          </a:p>
        </p:txBody>
      </p:sp>
      <p:pic>
        <p:nvPicPr>
          <p:cNvPr id="6" name="Pladsholder til indhold 5"/>
          <p:cNvPicPr>
            <a:picLocks noGrp="1" noChangeAspect="1"/>
          </p:cNvPicPr>
          <p:nvPr>
            <p:ph idx="1"/>
          </p:nvPr>
        </p:nvPicPr>
        <p:blipFill>
          <a:blip r:embed="rId2"/>
          <a:stretch>
            <a:fillRect/>
          </a:stretch>
        </p:blipFill>
        <p:spPr>
          <a:xfrm>
            <a:off x="1382674" y="2204864"/>
            <a:ext cx="6378651" cy="1692480"/>
          </a:xfrm>
          <a:prstGeom prst="rect">
            <a:avLst/>
          </a:prstGeom>
        </p:spPr>
      </p:pic>
    </p:spTree>
    <p:extLst>
      <p:ext uri="{BB962C8B-B14F-4D97-AF65-F5344CB8AC3E}">
        <p14:creationId xmlns:p14="http://schemas.microsoft.com/office/powerpoint/2010/main" val="1096066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a:t>SFO</a:t>
            </a:r>
            <a:br>
              <a:rPr lang="da-DK" dirty="0"/>
            </a:br>
            <a:r>
              <a:rPr lang="da-DK" dirty="0"/>
              <a:t>Kommentarer</a:t>
            </a:r>
          </a:p>
        </p:txBody>
      </p:sp>
      <p:sp>
        <p:nvSpPr>
          <p:cNvPr id="3" name="Pladsholder til indhold 2"/>
          <p:cNvSpPr>
            <a:spLocks noGrp="1"/>
          </p:cNvSpPr>
          <p:nvPr>
            <p:ph idx="1"/>
          </p:nvPr>
        </p:nvSpPr>
        <p:spPr/>
        <p:txBody>
          <a:bodyPr>
            <a:normAutofit fontScale="55000" lnSpcReduction="20000"/>
          </a:bodyPr>
          <a:lstStyle/>
          <a:p>
            <a:r>
              <a:rPr lang="da-DK" dirty="0"/>
              <a:t>Ved forventet regnskab oktober 2016 var det forventede resultat på +110.648 kr., ved regnskab 2016 er regnskabsresultatet på +48.271 kr. en afvigelse på -62.377 kr.</a:t>
            </a:r>
          </a:p>
          <a:p>
            <a:r>
              <a:rPr lang="da-DK" dirty="0"/>
              <a:t>Afvigelsen dækker dog over en række udsving der bør nævnes: </a:t>
            </a:r>
          </a:p>
          <a:p>
            <a:pPr lvl="1"/>
            <a:r>
              <a:rPr lang="da-DK" dirty="0"/>
              <a:t>For det første har der været et betydeligt merforbrug af pædagoger i undervisningen i forhold til det estimerede. Merforbruget skyldes dels en korrektion af den forventede lønudgift i forhold til den reelle, dels at der i efteråret har været iværksat en række tiltag som medfører et øget forbrug af pædagoger i undervisningen. Dette betyder en forbedring af </a:t>
            </a:r>
            <a:r>
              <a:rPr lang="da-DK" dirty="0" err="1"/>
              <a:t>SFO´s</a:t>
            </a:r>
            <a:r>
              <a:rPr lang="da-DK" dirty="0"/>
              <a:t> budget. </a:t>
            </a:r>
          </a:p>
          <a:p>
            <a:pPr lvl="1"/>
            <a:r>
              <a:rPr lang="da-DK" dirty="0"/>
              <a:t>I modsat retning trækker at budgetkorrektionen for PA-elever er lavere end forventet.</a:t>
            </a:r>
          </a:p>
          <a:p>
            <a:r>
              <a:rPr lang="da-DK" dirty="0"/>
              <a:t>De to ovenstående ting forklarer tilsammen størstedelen af afvigelsen på de -62.377 kr., der er dog en række mindre afvigelser på en række poster, men disse er ikke udover de afvigelser der forventeligt kan være mellem et estimeret forbrug og det reelle forbrug.</a:t>
            </a:r>
          </a:p>
          <a:p>
            <a:r>
              <a:rPr lang="da-DK" dirty="0"/>
              <a:t>Regnskabet er godkendt af områdechefen 08-03-2017</a:t>
            </a:r>
          </a:p>
          <a:p>
            <a:endParaRPr lang="da-DK" dirty="0"/>
          </a:p>
        </p:txBody>
      </p:sp>
    </p:spTree>
    <p:extLst>
      <p:ext uri="{BB962C8B-B14F-4D97-AF65-F5344CB8AC3E}">
        <p14:creationId xmlns:p14="http://schemas.microsoft.com/office/powerpoint/2010/main" val="202106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a:t>SFO</a:t>
            </a:r>
            <a:br>
              <a:rPr lang="da-DK" dirty="0"/>
            </a:br>
            <a:r>
              <a:rPr lang="da-DK" dirty="0"/>
              <a:t>Overblik</a:t>
            </a:r>
          </a:p>
        </p:txBody>
      </p:sp>
      <p:pic>
        <p:nvPicPr>
          <p:cNvPr id="8" name="Pladsholder til indhold 7"/>
          <p:cNvPicPr>
            <a:picLocks noGrp="1" noChangeAspect="1"/>
          </p:cNvPicPr>
          <p:nvPr>
            <p:ph idx="1"/>
          </p:nvPr>
        </p:nvPicPr>
        <p:blipFill>
          <a:blip r:embed="rId2"/>
          <a:stretch>
            <a:fillRect/>
          </a:stretch>
        </p:blipFill>
        <p:spPr>
          <a:xfrm>
            <a:off x="1899858" y="2636912"/>
            <a:ext cx="5344284" cy="1509492"/>
          </a:xfrm>
          <a:prstGeom prst="rect">
            <a:avLst/>
          </a:prstGeom>
        </p:spPr>
      </p:pic>
    </p:spTree>
    <p:extLst>
      <p:ext uri="{BB962C8B-B14F-4D97-AF65-F5344CB8AC3E}">
        <p14:creationId xmlns:p14="http://schemas.microsoft.com/office/powerpoint/2010/main" val="2827010633"/>
      </p:ext>
    </p:extLst>
  </p:cSld>
  <p:clrMapOvr>
    <a:masterClrMapping/>
  </p:clrMapOvr>
</p:sld>
</file>

<file path=ppt/theme/theme1.xml><?xml version="1.0" encoding="utf-8"?>
<a:theme xmlns:a="http://schemas.openxmlformats.org/drawingml/2006/main" name="Kontortema">
  <a:themeElements>
    <a:clrScheme name="Forløb">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Ellevangskolen">
      <a:majorFont>
        <a:latin typeface="Josefin Sans"/>
        <a:ea typeface=""/>
        <a:cs typeface=""/>
      </a:majorFont>
      <a:minorFont>
        <a:latin typeface="Ebrim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Præsentation_ellevang</Template>
  <TotalTime>109</TotalTime>
  <Words>404</Words>
  <Application>Microsoft Office PowerPoint</Application>
  <PresentationFormat>Skærmshow (4:3)</PresentationFormat>
  <Paragraphs>18</Paragraphs>
  <Slides>5</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5</vt:i4>
      </vt:variant>
    </vt:vector>
  </HeadingPairs>
  <TitlesOfParts>
    <vt:vector size="9" baseType="lpstr">
      <vt:lpstr>Arial</vt:lpstr>
      <vt:lpstr>Ebrima</vt:lpstr>
      <vt:lpstr>Josefin Sans</vt:lpstr>
      <vt:lpstr>Kontortema</vt:lpstr>
      <vt:lpstr>Regnskab 2016</vt:lpstr>
      <vt:lpstr>Skolen Kommentarer</vt:lpstr>
      <vt:lpstr>Skolen Overblik</vt:lpstr>
      <vt:lpstr>SFO Kommentarer</vt:lpstr>
      <vt:lpstr>SFO Overblik</vt:lpstr>
    </vt:vector>
  </TitlesOfParts>
  <Company>Børn &amp; Unge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Martin Krog Frederiksen</dc:creator>
  <cp:lastModifiedBy>Martin Krog Frederiksen</cp:lastModifiedBy>
  <cp:revision>9</cp:revision>
  <dcterms:created xsi:type="dcterms:W3CDTF">2016-10-03T13:34:27Z</dcterms:created>
  <dcterms:modified xsi:type="dcterms:W3CDTF">2017-04-27T11:22:51Z</dcterms:modified>
</cp:coreProperties>
</file>