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6" r:id="rId3"/>
    <p:sldId id="278" r:id="rId4"/>
    <p:sldId id="272" r:id="rId5"/>
    <p:sldId id="267" r:id="rId6"/>
    <p:sldId id="268" r:id="rId7"/>
    <p:sldId id="269" r:id="rId8"/>
    <p:sldId id="270" r:id="rId9"/>
    <p:sldId id="271" r:id="rId10"/>
    <p:sldId id="277" r:id="rId11"/>
    <p:sldId id="279" r:id="rId12"/>
    <p:sldId id="274" r:id="rId13"/>
    <p:sldId id="280" r:id="rId14"/>
    <p:sldId id="275" r:id="rId1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114" d="100"/>
          <a:sy n="114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 dirty="0"/>
              <a:t>Fordeling af</a:t>
            </a:r>
            <a:r>
              <a:rPr lang="da-DK" baseline="0" dirty="0"/>
              <a:t> planlagt forbrug på 50,2 mio. kr. </a:t>
            </a:r>
            <a:endParaRPr lang="da-DK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pieChart>
        <c:varyColors val="1"/>
        <c:ser>
          <c:idx val="0"/>
          <c:order val="0"/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914-49F8-A547-48FF5C742A6D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914-49F8-A547-48FF5C742A6D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914-49F8-A547-48FF5C742A6D}"/>
              </c:ext>
            </c:extLst>
          </c:dPt>
          <c:dLbls>
            <c:dLbl>
              <c:idx val="0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14-49F8-A547-48FF5C742A6D}"/>
                </c:ext>
              </c:extLst>
            </c:dLbl>
            <c:dLbl>
              <c:idx val="1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14-49F8-A547-48FF5C742A6D}"/>
                </c:ext>
              </c:extLst>
            </c:dLbl>
            <c:dLbl>
              <c:idx val="2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14-49F8-A547-48FF5C742A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Præsentation!$K$4:$K$6</c:f>
              <c:strCache>
                <c:ptCount val="3"/>
                <c:pt idx="0">
                  <c:v>Ledelse og administration</c:v>
                </c:pt>
                <c:pt idx="1">
                  <c:v>Bygninger og kantinedrift</c:v>
                </c:pt>
                <c:pt idx="2">
                  <c:v>Undervisning</c:v>
                </c:pt>
              </c:strCache>
            </c:strRef>
          </c:cat>
          <c:val>
            <c:numRef>
              <c:f>Præsentation!$L$4:$L$6</c:f>
              <c:numCache>
                <c:formatCode>#,##0</c:formatCode>
                <c:ptCount val="3"/>
                <c:pt idx="0">
                  <c:v>6082402</c:v>
                </c:pt>
                <c:pt idx="1">
                  <c:v>2887278</c:v>
                </c:pt>
                <c:pt idx="2">
                  <c:v>41223578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914-49F8-A547-48FF5C742A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E529-8407-41BF-AF25-7BEC42339498}" type="datetimeFigureOut">
              <a:rPr lang="da-DK" smtClean="0"/>
              <a:t>27-04-2017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8F5E-B2EF-4200-9AD1-1EF1000658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511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E529-8407-41BF-AF25-7BEC42339498}" type="datetimeFigureOut">
              <a:rPr lang="da-DK" smtClean="0"/>
              <a:t>27-04-2017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8F5E-B2EF-4200-9AD1-1EF1000658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805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E529-8407-41BF-AF25-7BEC42339498}" type="datetimeFigureOut">
              <a:rPr lang="da-DK" smtClean="0"/>
              <a:t>27-04-2017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8F5E-B2EF-4200-9AD1-1EF1000658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042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E529-8407-41BF-AF25-7BEC42339498}" type="datetimeFigureOut">
              <a:rPr lang="da-DK" smtClean="0"/>
              <a:t>27-04-2017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8F5E-B2EF-4200-9AD1-1EF1000658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0688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E529-8407-41BF-AF25-7BEC42339498}" type="datetimeFigureOut">
              <a:rPr lang="da-DK" smtClean="0"/>
              <a:t>27-04-2017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8F5E-B2EF-4200-9AD1-1EF1000658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535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E529-8407-41BF-AF25-7BEC42339498}" type="datetimeFigureOut">
              <a:rPr lang="da-DK" smtClean="0"/>
              <a:t>27-04-2017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8F5E-B2EF-4200-9AD1-1EF1000658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7891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E529-8407-41BF-AF25-7BEC42339498}" type="datetimeFigureOut">
              <a:rPr lang="da-DK" smtClean="0"/>
              <a:t>27-04-2017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8F5E-B2EF-4200-9AD1-1EF1000658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335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E529-8407-41BF-AF25-7BEC42339498}" type="datetimeFigureOut">
              <a:rPr lang="da-DK" smtClean="0"/>
              <a:t>27-04-2017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8F5E-B2EF-4200-9AD1-1EF1000658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556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E529-8407-41BF-AF25-7BEC42339498}" type="datetimeFigureOut">
              <a:rPr lang="da-DK" smtClean="0"/>
              <a:t>27-04-2017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8F5E-B2EF-4200-9AD1-1EF1000658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879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E529-8407-41BF-AF25-7BEC42339498}" type="datetimeFigureOut">
              <a:rPr lang="da-DK" smtClean="0"/>
              <a:t>27-04-2017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8F5E-B2EF-4200-9AD1-1EF1000658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563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E529-8407-41BF-AF25-7BEC42339498}" type="datetimeFigureOut">
              <a:rPr lang="da-DK" smtClean="0"/>
              <a:t>27-04-2017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8F5E-B2EF-4200-9AD1-1EF1000658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841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7E529-8407-41BF-AF25-7BEC42339498}" type="datetimeFigureOut">
              <a:rPr lang="da-DK" smtClean="0"/>
              <a:t>27-04-2017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8F5E-B2EF-4200-9AD1-1EF1000658F3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068" y="5969606"/>
            <a:ext cx="1512168" cy="77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38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Budget 2017</a:t>
            </a:r>
            <a:br>
              <a:rPr lang="da-DK" dirty="0"/>
            </a:br>
            <a:r>
              <a:rPr lang="da-DK" dirty="0"/>
              <a:t>Skolen - Kommentarer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1600" dirty="0"/>
              <a:t>Det meste af budgettet er baseret på budgettet i 2016, f.eks. ift. lærernes </a:t>
            </a:r>
            <a:r>
              <a:rPr lang="da-DK" sz="1600" dirty="0" err="1"/>
              <a:t>uv</a:t>
            </a:r>
            <a:r>
              <a:rPr lang="da-DK" sz="1600" dirty="0"/>
              <a:t>-tid etc., men der er en række faktorer der skal nævnes:</a:t>
            </a:r>
          </a:p>
          <a:p>
            <a:r>
              <a:rPr lang="da-DK" sz="1600" dirty="0"/>
              <a:t>Budget væsentligt lavere i 2017 sammenlignet med 2016, pga. at vi nok ikke får en ekstrabevilling på 2,0 mio. kr. i 2017 og faldende elevtal (889 i 2016/2017 og 852 i 2017/2018).</a:t>
            </a:r>
          </a:p>
          <a:p>
            <a:r>
              <a:rPr lang="da-DK" sz="1600" dirty="0"/>
              <a:t>Ca. 0,8 mio. kr. af de 2,0 mio. kr. vi fik i 2016, bliver investeret i 2017</a:t>
            </a:r>
          </a:p>
          <a:p>
            <a:r>
              <a:rPr lang="da-DK" sz="1600" dirty="0"/>
              <a:t>Der oprettes en miniklasse. Finansieres af omlægning af AKT-ressourcer og ekstra pædagogindsatser + en forventet reduktion i specialklasseudgifter på sigt</a:t>
            </a:r>
          </a:p>
          <a:p>
            <a:r>
              <a:rPr lang="da-DK" sz="1600" dirty="0"/>
              <a:t>Der er indregnet vikarudgifter for 1,4 mio. kr., det svarer til forbruget i 2016. 1,4 mio.</a:t>
            </a:r>
          </a:p>
          <a:p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3846612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Budget 2017</a:t>
            </a:r>
            <a:br>
              <a:rPr lang="da-DK" dirty="0"/>
            </a:br>
            <a:r>
              <a:rPr lang="da-DK" dirty="0"/>
              <a:t>Skolen - Investeringer</a:t>
            </a:r>
          </a:p>
        </p:txBody>
      </p:sp>
      <p:pic>
        <p:nvPicPr>
          <p:cNvPr id="4" name="Pladsholder til indhold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180" y="1772816"/>
            <a:ext cx="4305639" cy="329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838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Budget 2017</a:t>
            </a:r>
            <a:br>
              <a:rPr lang="da-DK" dirty="0"/>
            </a:br>
            <a:r>
              <a:rPr lang="da-DK" dirty="0"/>
              <a:t>SFO - Kommentarer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1600" dirty="0"/>
              <a:t>Budgettet er baseret på budgettet i 2016, ift. pædagogiske aktiviteter, pædagog/elev-ratio etc., men der er en række faktorer der skal nævnes: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06336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Budget 2017</a:t>
            </a:r>
            <a:br>
              <a:rPr lang="da-DK" dirty="0"/>
            </a:br>
            <a:r>
              <a:rPr lang="da-DK" dirty="0"/>
              <a:t>SFO - Overblik</a:t>
            </a:r>
          </a:p>
        </p:txBody>
      </p:sp>
      <p:pic>
        <p:nvPicPr>
          <p:cNvPr id="5" name="Pladsholder til indhol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9752" y="1610580"/>
            <a:ext cx="4889592" cy="411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385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rmAutofit/>
          </a:bodyPr>
          <a:lstStyle/>
          <a:p>
            <a:r>
              <a:rPr lang="da-DK" sz="3200" dirty="0"/>
              <a:t>Budget 2017</a:t>
            </a:r>
            <a:br>
              <a:rPr lang="da-DK" sz="3200" dirty="0"/>
            </a:br>
            <a:r>
              <a:rPr lang="da-DK" sz="3200" dirty="0"/>
              <a:t>SFO – Sammenligning med budget 2016</a:t>
            </a:r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5656" y="2348880"/>
            <a:ext cx="6366142" cy="111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39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Budget 2017</a:t>
            </a:r>
            <a:br>
              <a:rPr lang="da-DK" dirty="0"/>
            </a:br>
            <a:r>
              <a:rPr lang="da-DK" dirty="0"/>
              <a:t>SFO - Overblik</a:t>
            </a:r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0797" y="1951920"/>
            <a:ext cx="5962405" cy="382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15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Budget 2017</a:t>
            </a:r>
            <a:br>
              <a:rPr lang="da-DK" dirty="0"/>
            </a:br>
            <a:r>
              <a:rPr lang="da-DK" dirty="0"/>
              <a:t>Skolen - Overblik</a:t>
            </a:r>
          </a:p>
        </p:txBody>
      </p:sp>
      <p:pic>
        <p:nvPicPr>
          <p:cNvPr id="5" name="Pladsholder til indhol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5776" y="1628800"/>
            <a:ext cx="3822572" cy="426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881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/>
              <a:t>Budget 2017</a:t>
            </a:r>
            <a:br>
              <a:rPr lang="da-DK" sz="3200" dirty="0"/>
            </a:br>
            <a:r>
              <a:rPr lang="da-DK" sz="3200" dirty="0"/>
              <a:t>Skolen – Sammenligning med budget 2016</a:t>
            </a:r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592" y="2541521"/>
            <a:ext cx="7488832" cy="172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69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Budget 2017</a:t>
            </a:r>
            <a:br>
              <a:rPr lang="da-DK" dirty="0"/>
            </a:br>
            <a:r>
              <a:rPr lang="da-DK" dirty="0"/>
              <a:t>Skolen - Overblik</a:t>
            </a: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48607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6338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Budget 2017</a:t>
            </a:r>
            <a:br>
              <a:rPr lang="da-DK" dirty="0"/>
            </a:br>
            <a:r>
              <a:rPr lang="da-DK" dirty="0"/>
              <a:t>Skolen - Investeringer</a:t>
            </a:r>
          </a:p>
        </p:txBody>
      </p:sp>
      <p:pic>
        <p:nvPicPr>
          <p:cNvPr id="4" name="Pladsholder til indhold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28799"/>
            <a:ext cx="5256584" cy="4710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109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Budget 2017</a:t>
            </a:r>
            <a:br>
              <a:rPr lang="da-DK" dirty="0"/>
            </a:br>
            <a:r>
              <a:rPr lang="da-DK" dirty="0"/>
              <a:t>Skolen - Investeringer</a:t>
            </a:r>
          </a:p>
        </p:txBody>
      </p:sp>
      <p:pic>
        <p:nvPicPr>
          <p:cNvPr id="5" name="Pladsholder til indhold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78259"/>
            <a:ext cx="6076980" cy="42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930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Budget 2017</a:t>
            </a:r>
            <a:br>
              <a:rPr lang="da-DK" dirty="0"/>
            </a:br>
            <a:r>
              <a:rPr lang="da-DK" dirty="0"/>
              <a:t>Skolen - Investeringer</a:t>
            </a:r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7744" y="1772816"/>
            <a:ext cx="5262544" cy="420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500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Budget 2017</a:t>
            </a:r>
            <a:br>
              <a:rPr lang="da-DK" dirty="0"/>
            </a:br>
            <a:r>
              <a:rPr lang="da-DK" dirty="0"/>
              <a:t>Skolen - Investeringer</a:t>
            </a:r>
          </a:p>
        </p:txBody>
      </p:sp>
      <p:pic>
        <p:nvPicPr>
          <p:cNvPr id="5" name="Pladsholder til indhol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7334" y="1727714"/>
            <a:ext cx="6289332" cy="4270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185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Budget 2017</a:t>
            </a:r>
            <a:br>
              <a:rPr lang="da-DK" dirty="0"/>
            </a:br>
            <a:r>
              <a:rPr lang="da-DK" dirty="0"/>
              <a:t>Skolen - Investeringer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379" y="2492896"/>
            <a:ext cx="7827242" cy="159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98803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Forløb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llevangskolen">
      <a:majorFont>
        <a:latin typeface="Josefin Sans"/>
        <a:ea typeface=""/>
        <a:cs typeface=""/>
      </a:majorFont>
      <a:minorFont>
        <a:latin typeface="Ebrim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Præsentation_ellevang</Template>
  <TotalTime>207</TotalTime>
  <Words>210</Words>
  <Application>Microsoft Office PowerPoint</Application>
  <PresentationFormat>Skærmshow (4:3)</PresentationFormat>
  <Paragraphs>24</Paragraphs>
  <Slides>14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8" baseType="lpstr">
      <vt:lpstr>Arial</vt:lpstr>
      <vt:lpstr>Ebrima</vt:lpstr>
      <vt:lpstr>Josefin Sans</vt:lpstr>
      <vt:lpstr>Kontortema</vt:lpstr>
      <vt:lpstr>Budget 2017 Skolen - Kommentarer</vt:lpstr>
      <vt:lpstr>Budget 2017 Skolen - Overblik</vt:lpstr>
      <vt:lpstr>Budget 2017 Skolen – Sammenligning med budget 2016</vt:lpstr>
      <vt:lpstr>Budget 2017 Skolen - Overblik</vt:lpstr>
      <vt:lpstr>Budget 2017 Skolen - Investeringer</vt:lpstr>
      <vt:lpstr>Budget 2017 Skolen - Investeringer</vt:lpstr>
      <vt:lpstr>Budget 2017 Skolen - Investeringer</vt:lpstr>
      <vt:lpstr>Budget 2017 Skolen - Investeringer</vt:lpstr>
      <vt:lpstr>Budget 2017 Skolen - Investeringer</vt:lpstr>
      <vt:lpstr>Budget 2017 Skolen - Investeringer</vt:lpstr>
      <vt:lpstr>Budget 2017 SFO - Kommentarer</vt:lpstr>
      <vt:lpstr>Budget 2017 SFO - Overblik</vt:lpstr>
      <vt:lpstr>Budget 2017 SFO – Sammenligning med budget 2016</vt:lpstr>
      <vt:lpstr>Budget 2017 SFO - Overblik</vt:lpstr>
    </vt:vector>
  </TitlesOfParts>
  <Company>Børn &amp; Unge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Martin Krog Frederiksen</dc:creator>
  <cp:lastModifiedBy>Martin Krog Frederiksen</cp:lastModifiedBy>
  <cp:revision>18</cp:revision>
  <dcterms:created xsi:type="dcterms:W3CDTF">2016-10-03T13:34:27Z</dcterms:created>
  <dcterms:modified xsi:type="dcterms:W3CDTF">2017-04-27T10:25:19Z</dcterms:modified>
</cp:coreProperties>
</file>