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p:cViewPr varScale="1">
        <p:scale>
          <a:sx n="114" d="100"/>
          <a:sy n="114" d="100"/>
        </p:scale>
        <p:origin x="1386" y="13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355111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478051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200426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520688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37535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097891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8A27E529-8407-41BF-AF25-7BEC42339498}" type="datetimeFigureOut">
              <a:rPr lang="da-DK" smtClean="0"/>
              <a:t>21-11-2017</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003357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8A27E529-8407-41BF-AF25-7BEC42339498}" type="datetimeFigureOut">
              <a:rPr lang="da-DK" smtClean="0"/>
              <a:t>21-11-2017</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75556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A27E529-8407-41BF-AF25-7BEC42339498}" type="datetimeFigureOut">
              <a:rPr lang="da-DK" smtClean="0"/>
              <a:t>21-11-2017</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33587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10563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65841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dirty="0"/>
              <a:t>Klik for at redigere i master</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27E529-8407-41BF-AF25-7BEC42339498}" type="datetimeFigureOut">
              <a:rPr lang="da-DK" smtClean="0"/>
              <a:t>21-11-2017</a:t>
            </a:fld>
            <a:endParaRPr lang="da-DK" dirty="0"/>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8F5E-B2EF-4200-9AD1-1EF1000658F3}" type="slidenum">
              <a:rPr lang="da-DK" smtClean="0"/>
              <a:t>‹nr.›</a:t>
            </a:fld>
            <a:endParaRPr lang="da-DK" dirty="0"/>
          </a:p>
        </p:txBody>
      </p:sp>
      <p:pic>
        <p:nvPicPr>
          <p:cNvPr id="8" name="Billed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00068" y="5969606"/>
            <a:ext cx="1512168" cy="771761"/>
          </a:xfrm>
          <a:prstGeom prst="rect">
            <a:avLst/>
          </a:prstGeom>
        </p:spPr>
      </p:pic>
    </p:spTree>
    <p:extLst>
      <p:ext uri="{BB962C8B-B14F-4D97-AF65-F5344CB8AC3E}">
        <p14:creationId xmlns:p14="http://schemas.microsoft.com/office/powerpoint/2010/main" val="2962388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548680"/>
            <a:ext cx="7772400" cy="1470025"/>
          </a:xfrm>
        </p:spPr>
        <p:txBody>
          <a:bodyPr>
            <a:normAutofit/>
          </a:bodyPr>
          <a:lstStyle/>
          <a:p>
            <a:r>
              <a:rPr lang="da-DK" sz="5400" b="1" dirty="0"/>
              <a:t>Budget 2018</a:t>
            </a:r>
          </a:p>
        </p:txBody>
      </p:sp>
      <p:sp>
        <p:nvSpPr>
          <p:cNvPr id="3" name="Undertitel 2"/>
          <p:cNvSpPr>
            <a:spLocks noGrp="1"/>
          </p:cNvSpPr>
          <p:nvPr>
            <p:ph type="subTitle" idx="1"/>
          </p:nvPr>
        </p:nvSpPr>
        <p:spPr/>
        <p:txBody>
          <a:bodyPr/>
          <a:lstStyle/>
          <a:p>
            <a:r>
              <a:rPr lang="da-DK" dirty="0"/>
              <a:t>Ellevangskolen</a:t>
            </a:r>
          </a:p>
        </p:txBody>
      </p:sp>
    </p:spTree>
    <p:extLst>
      <p:ext uri="{BB962C8B-B14F-4D97-AF65-F5344CB8AC3E}">
        <p14:creationId xmlns:p14="http://schemas.microsoft.com/office/powerpoint/2010/main" val="117515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EEA29B-D39B-4B6A-BA28-960A40394A2F}"/>
              </a:ext>
            </a:extLst>
          </p:cNvPr>
          <p:cNvSpPr>
            <a:spLocks noGrp="1"/>
          </p:cNvSpPr>
          <p:nvPr>
            <p:ph type="title"/>
          </p:nvPr>
        </p:nvSpPr>
        <p:spPr/>
        <p:txBody>
          <a:bodyPr>
            <a:normAutofit fontScale="90000"/>
          </a:bodyPr>
          <a:lstStyle/>
          <a:p>
            <a:r>
              <a:rPr lang="da-DK" dirty="0"/>
              <a:t>Overordnede rammer fra budgetforliget</a:t>
            </a:r>
          </a:p>
        </p:txBody>
      </p:sp>
      <p:sp>
        <p:nvSpPr>
          <p:cNvPr id="3" name="Pladsholder til indhold 2">
            <a:extLst>
              <a:ext uri="{FF2B5EF4-FFF2-40B4-BE49-F238E27FC236}">
                <a16:creationId xmlns:a16="http://schemas.microsoft.com/office/drawing/2014/main" id="{17271CF6-4CEF-4F25-8F55-4724BE10E764}"/>
              </a:ext>
            </a:extLst>
          </p:cNvPr>
          <p:cNvSpPr>
            <a:spLocks noGrp="1"/>
          </p:cNvSpPr>
          <p:nvPr>
            <p:ph idx="1"/>
          </p:nvPr>
        </p:nvSpPr>
        <p:spPr/>
        <p:txBody>
          <a:bodyPr>
            <a:normAutofit/>
          </a:bodyPr>
          <a:lstStyle/>
          <a:p>
            <a:r>
              <a:rPr lang="da-DK" dirty="0"/>
              <a:t>Budget 2018 er som udgangspunkt en videreførelse af budget 2017</a:t>
            </a:r>
          </a:p>
          <a:p>
            <a:r>
              <a:rPr lang="da-DK" dirty="0"/>
              <a:t>Besparelser fra 2019</a:t>
            </a:r>
          </a:p>
          <a:p>
            <a:r>
              <a:rPr lang="da-DK" dirty="0"/>
              <a:t>Faldende elevtal</a:t>
            </a:r>
          </a:p>
          <a:p>
            <a:endParaRPr lang="da-DK" sz="1800" dirty="0"/>
          </a:p>
        </p:txBody>
      </p:sp>
    </p:spTree>
    <p:extLst>
      <p:ext uri="{BB962C8B-B14F-4D97-AF65-F5344CB8AC3E}">
        <p14:creationId xmlns:p14="http://schemas.microsoft.com/office/powerpoint/2010/main" val="421845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F0503F-6AB5-4379-A87E-109DCE8A9299}"/>
              </a:ext>
            </a:extLst>
          </p:cNvPr>
          <p:cNvSpPr>
            <a:spLocks noGrp="1"/>
          </p:cNvSpPr>
          <p:nvPr>
            <p:ph type="title"/>
          </p:nvPr>
        </p:nvSpPr>
        <p:spPr/>
        <p:txBody>
          <a:bodyPr>
            <a:normAutofit/>
          </a:bodyPr>
          <a:lstStyle/>
          <a:p>
            <a:r>
              <a:rPr lang="da-DK" dirty="0"/>
              <a:t>Budgetforøgelser, projekter etc. </a:t>
            </a:r>
          </a:p>
        </p:txBody>
      </p:sp>
      <p:sp>
        <p:nvSpPr>
          <p:cNvPr id="3" name="Pladsholder til indhold 2">
            <a:extLst>
              <a:ext uri="{FF2B5EF4-FFF2-40B4-BE49-F238E27FC236}">
                <a16:creationId xmlns:a16="http://schemas.microsoft.com/office/drawing/2014/main" id="{5F451199-27DE-4FF4-AF4A-E87368B806DF}"/>
              </a:ext>
            </a:extLst>
          </p:cNvPr>
          <p:cNvSpPr>
            <a:spLocks noGrp="1"/>
          </p:cNvSpPr>
          <p:nvPr>
            <p:ph idx="1"/>
          </p:nvPr>
        </p:nvSpPr>
        <p:spPr/>
        <p:txBody>
          <a:bodyPr>
            <a:normAutofit/>
          </a:bodyPr>
          <a:lstStyle/>
          <a:p>
            <a:r>
              <a:rPr lang="da-DK" sz="1800" b="1" dirty="0"/>
              <a:t>To-voksen-ordning i indskolingen:</a:t>
            </a:r>
          </a:p>
          <a:p>
            <a:pPr lvl="1"/>
            <a:r>
              <a:rPr lang="da-DK" sz="1400" dirty="0"/>
              <a:t>3,5 mio. kr. årligt, som skal målrettes to-voksenordninger i kommunens 1.-3. klasser.</a:t>
            </a:r>
          </a:p>
          <a:p>
            <a:r>
              <a:rPr lang="da-DK" sz="1800" b="1" dirty="0"/>
              <a:t>Morgenpasning for 4. klasse i SFO:</a:t>
            </a:r>
          </a:p>
          <a:p>
            <a:pPr lvl="1"/>
            <a:r>
              <a:rPr lang="da-DK" sz="1400" dirty="0"/>
              <a:t>Fuldt forældrebetalt (437 kr. i måneden) morgenpasningstilbud i SFO på samme vilkår som morgenpasning for de øvrige børn i SFO´en.</a:t>
            </a:r>
          </a:p>
          <a:p>
            <a:r>
              <a:rPr lang="da-DK" sz="1800" b="1" dirty="0"/>
              <a:t>Internationalisering:</a:t>
            </a:r>
          </a:p>
          <a:p>
            <a:pPr lvl="1"/>
            <a:r>
              <a:rPr lang="da-DK" sz="1400" dirty="0"/>
              <a:t>I forbindelse med det videre arbejde med implementeringen af en international strategi skal det vurderes, om der er basis for at etablere et internationalt spor på en af kommunens folkeskoler.</a:t>
            </a:r>
          </a:p>
          <a:p>
            <a:r>
              <a:rPr lang="da-DK" sz="1800" b="1" dirty="0"/>
              <a:t>Mulighed for offentlig transport for børn i dagtilbud, skoler og FU:</a:t>
            </a:r>
          </a:p>
          <a:p>
            <a:pPr lvl="1"/>
            <a:r>
              <a:rPr lang="da-DK" sz="1400" dirty="0"/>
              <a:t>Der er afsat 2 mio. kr. til opdatering af rejsekortsterminaler i 2018, som muliggør gruppe-check-in.</a:t>
            </a:r>
          </a:p>
          <a:p>
            <a:pPr lvl="1"/>
            <a:r>
              <a:rPr lang="da-DK" sz="1400" dirty="0"/>
              <a:t>Der er fra 2019 afsat 9 mio. kr. som tilskud til ture ud af huset (med bybusser og letbane) for dagtilbud, skoler og fritidstilbud.</a:t>
            </a:r>
          </a:p>
          <a:p>
            <a:endParaRPr lang="da-DK" sz="1800" dirty="0"/>
          </a:p>
        </p:txBody>
      </p:sp>
    </p:spTree>
    <p:extLst>
      <p:ext uri="{BB962C8B-B14F-4D97-AF65-F5344CB8AC3E}">
        <p14:creationId xmlns:p14="http://schemas.microsoft.com/office/powerpoint/2010/main" val="187156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E8A7F8-865D-470A-B0C3-BA75F3C3945C}"/>
              </a:ext>
            </a:extLst>
          </p:cNvPr>
          <p:cNvSpPr>
            <a:spLocks noGrp="1"/>
          </p:cNvSpPr>
          <p:nvPr>
            <p:ph type="title"/>
          </p:nvPr>
        </p:nvSpPr>
        <p:spPr/>
        <p:txBody>
          <a:bodyPr/>
          <a:lstStyle/>
          <a:p>
            <a:r>
              <a:rPr lang="da-DK" dirty="0"/>
              <a:t>Budgetforøgelser, projekter etc.</a:t>
            </a:r>
          </a:p>
        </p:txBody>
      </p:sp>
      <p:sp>
        <p:nvSpPr>
          <p:cNvPr id="3" name="Pladsholder til indhold 2">
            <a:extLst>
              <a:ext uri="{FF2B5EF4-FFF2-40B4-BE49-F238E27FC236}">
                <a16:creationId xmlns:a16="http://schemas.microsoft.com/office/drawing/2014/main" id="{4895D6D3-0FD1-4669-80C0-BA9E8E392D3E}"/>
              </a:ext>
            </a:extLst>
          </p:cNvPr>
          <p:cNvSpPr>
            <a:spLocks noGrp="1"/>
          </p:cNvSpPr>
          <p:nvPr>
            <p:ph idx="1"/>
          </p:nvPr>
        </p:nvSpPr>
        <p:spPr/>
        <p:txBody>
          <a:bodyPr>
            <a:normAutofit/>
          </a:bodyPr>
          <a:lstStyle/>
          <a:p>
            <a:r>
              <a:rPr lang="da-DK" sz="1800" b="1" dirty="0"/>
              <a:t>Læseinitiativer:</a:t>
            </a:r>
          </a:p>
          <a:p>
            <a:pPr lvl="1"/>
            <a:r>
              <a:rPr lang="da-DK" sz="1400" dirty="0"/>
              <a:t>2 mio. kr. årligt til forældrevejledninger, kulturelle aktiviteter samt andre forløb med fokus på sprog og læsning</a:t>
            </a:r>
          </a:p>
          <a:p>
            <a:r>
              <a:rPr lang="da-DK" sz="1800" b="1" dirty="0"/>
              <a:t>Ny skole i Nye-området + evt. andre nye skoler:</a:t>
            </a:r>
          </a:p>
          <a:p>
            <a:pPr lvl="1"/>
            <a:r>
              <a:rPr lang="da-DK" sz="1400" dirty="0"/>
              <a:t>Der vil på sigt være behov for en ny skole i Nye. Arbejdet igangsættes nu, med henblik på skolen kan være færdig i 2022.</a:t>
            </a:r>
          </a:p>
          <a:p>
            <a:pPr lvl="1"/>
            <a:r>
              <a:rPr lang="da-DK" sz="1400" dirty="0"/>
              <a:t>Frem mod 2019 vurderes det om der er behov for flere nye skoler</a:t>
            </a:r>
          </a:p>
          <a:p>
            <a:r>
              <a:rPr lang="da-DK" sz="1800" b="1" dirty="0"/>
              <a:t>Faglokaler:</a:t>
            </a:r>
          </a:p>
          <a:p>
            <a:pPr lvl="1"/>
            <a:r>
              <a:rPr lang="da-DK" sz="1400" dirty="0"/>
              <a:t>10 mio. kr. til nye faglokaler i hvert af årene 2020 og 2021, svarer til ca. 7 nye faglokaler.</a:t>
            </a:r>
          </a:p>
          <a:p>
            <a:r>
              <a:rPr lang="da-DK" sz="1800" b="1" dirty="0"/>
              <a:t>Modernisering og børne-/arbejdsmiljø:</a:t>
            </a:r>
          </a:p>
          <a:p>
            <a:pPr lvl="1"/>
            <a:r>
              <a:rPr lang="da-DK" sz="1400" dirty="0"/>
              <a:t>15 mio. kr. i hvert af årene 2020 og 2021 til modernisering og forbedring af børne- og arbejdsmiljø.</a:t>
            </a:r>
          </a:p>
          <a:p>
            <a:r>
              <a:rPr lang="da-DK" sz="1800" b="1" dirty="0"/>
              <a:t>Sikre skoleveje:</a:t>
            </a:r>
          </a:p>
          <a:p>
            <a:pPr lvl="1"/>
            <a:r>
              <a:rPr lang="da-DK" sz="1400" dirty="0"/>
              <a:t>Der afsættes yderligere 20 mio. kr. udover de 22,3 mio. kr. som allerede er afsat. Indsatserne er baseret på skolevejsanalysen, hvor der er forslag for ca. 55 mio. kr.</a:t>
            </a:r>
          </a:p>
        </p:txBody>
      </p:sp>
    </p:spTree>
    <p:extLst>
      <p:ext uri="{BB962C8B-B14F-4D97-AF65-F5344CB8AC3E}">
        <p14:creationId xmlns:p14="http://schemas.microsoft.com/office/powerpoint/2010/main" val="2302232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E1D5D-0941-4F76-A327-66326C4BDF31}"/>
              </a:ext>
            </a:extLst>
          </p:cNvPr>
          <p:cNvSpPr>
            <a:spLocks noGrp="1"/>
          </p:cNvSpPr>
          <p:nvPr>
            <p:ph type="title"/>
          </p:nvPr>
        </p:nvSpPr>
        <p:spPr/>
        <p:txBody>
          <a:bodyPr>
            <a:normAutofit fontScale="90000"/>
          </a:bodyPr>
          <a:lstStyle/>
          <a:p>
            <a:r>
              <a:rPr lang="da-DK" dirty="0"/>
              <a:t>Budgetomlægninger, besparelser etc.</a:t>
            </a:r>
          </a:p>
        </p:txBody>
      </p:sp>
      <p:sp>
        <p:nvSpPr>
          <p:cNvPr id="3" name="Pladsholder til indhold 2">
            <a:extLst>
              <a:ext uri="{FF2B5EF4-FFF2-40B4-BE49-F238E27FC236}">
                <a16:creationId xmlns:a16="http://schemas.microsoft.com/office/drawing/2014/main" id="{E7082A49-F963-45DE-A88C-3032232294B9}"/>
              </a:ext>
            </a:extLst>
          </p:cNvPr>
          <p:cNvSpPr>
            <a:spLocks noGrp="1"/>
          </p:cNvSpPr>
          <p:nvPr>
            <p:ph idx="1"/>
          </p:nvPr>
        </p:nvSpPr>
        <p:spPr/>
        <p:txBody>
          <a:bodyPr>
            <a:normAutofit/>
          </a:bodyPr>
          <a:lstStyle/>
          <a:p>
            <a:r>
              <a:rPr lang="da-DK" sz="1800" b="1" dirty="0"/>
              <a:t>Omlægning og finansiering af barselsudligningsordningen:</a:t>
            </a:r>
          </a:p>
          <a:p>
            <a:pPr lvl="1"/>
            <a:r>
              <a:rPr lang="da-DK" sz="1400" dirty="0"/>
              <a:t>Barselsudligningsordningen omlægges, således at det budget, som </a:t>
            </a:r>
            <a:r>
              <a:rPr lang="da-DK" sz="1400" dirty="0" err="1"/>
              <a:t>magistratafdelingerne</a:t>
            </a:r>
            <a:r>
              <a:rPr lang="da-DK" sz="1400" dirty="0"/>
              <a:t> tildeles fjernes. De enkelte enheder vil få uændret kompensation, når medarbejderen er på barsel</a:t>
            </a:r>
          </a:p>
          <a:p>
            <a:pPr lvl="1"/>
            <a:r>
              <a:rPr lang="da-DK" sz="1400" dirty="0"/>
              <a:t>Men da budgettet fremadrettet skal finansieres af B&amp;U selv, vil der komme en rammereduktion på 58 mio. kr. årligt, når omlægningen er fuldt indfaset i 2022. Det svarer til 1,4 % af lønsummen i Børn og Unge.</a:t>
            </a:r>
          </a:p>
          <a:p>
            <a:pPr lvl="1"/>
            <a:r>
              <a:rPr lang="da-DK" sz="1400" dirty="0"/>
              <a:t>Bliver i 2018 finansieret af opsparing</a:t>
            </a:r>
          </a:p>
          <a:p>
            <a:pPr lvl="1"/>
            <a:r>
              <a:rPr lang="da-DK" sz="1400" dirty="0"/>
              <a:t>På Ellevangskolen svarer 1,4 % af lønsummen til ca. 0,5 mio. kr.</a:t>
            </a:r>
          </a:p>
          <a:p>
            <a:r>
              <a:rPr lang="da-DK" sz="1800" b="1" dirty="0"/>
              <a:t>Administrative besparelser:</a:t>
            </a:r>
          </a:p>
          <a:p>
            <a:pPr lvl="1"/>
            <a:r>
              <a:rPr lang="da-DK" sz="1400" dirty="0"/>
              <a:t>Der er besluttet besparelser for yderligere 15 mio. kr. årligt udover de 17 mio. kr. årligt. Børn og Unges andel udgør ca. 8,9 mio. kr., hvoraf den decentrale del skal tage mellem 60 og 80 %.</a:t>
            </a:r>
          </a:p>
          <a:p>
            <a:pPr lvl="1"/>
            <a:r>
              <a:rPr lang="da-DK" sz="1400" dirty="0"/>
              <a:t>Bliver i 2018 finansieret af opsparing</a:t>
            </a:r>
          </a:p>
          <a:p>
            <a:pPr lvl="1"/>
            <a:r>
              <a:rPr lang="da-DK" sz="1400" dirty="0"/>
              <a:t>Uklart hvad effekten bliver på Ellevangskolen</a:t>
            </a:r>
          </a:p>
          <a:p>
            <a:r>
              <a:rPr lang="da-DK" sz="1800" b="1" dirty="0"/>
              <a:t>Reduktion i forbruget af eksterne konsulenter:</a:t>
            </a:r>
          </a:p>
          <a:p>
            <a:pPr lvl="1"/>
            <a:r>
              <a:rPr lang="da-DK" sz="1400" dirty="0"/>
              <a:t>Besparelser på eksterne konsulenter på 9,8 mio. kr., </a:t>
            </a:r>
            <a:r>
              <a:rPr lang="da-DK" sz="1400" dirty="0" err="1"/>
              <a:t>B&amp;U´s</a:t>
            </a:r>
            <a:r>
              <a:rPr lang="da-DK" sz="1400" dirty="0"/>
              <a:t> andel er ca. 24 %</a:t>
            </a:r>
          </a:p>
        </p:txBody>
      </p:sp>
    </p:spTree>
    <p:extLst>
      <p:ext uri="{BB962C8B-B14F-4D97-AF65-F5344CB8AC3E}">
        <p14:creationId xmlns:p14="http://schemas.microsoft.com/office/powerpoint/2010/main" val="2670983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94463-EB10-4B0F-B83D-48190BD09A59}"/>
              </a:ext>
            </a:extLst>
          </p:cNvPr>
          <p:cNvSpPr>
            <a:spLocks noGrp="1"/>
          </p:cNvSpPr>
          <p:nvPr>
            <p:ph type="title"/>
          </p:nvPr>
        </p:nvSpPr>
        <p:spPr/>
        <p:txBody>
          <a:bodyPr>
            <a:normAutofit fontScale="90000"/>
          </a:bodyPr>
          <a:lstStyle/>
          <a:p>
            <a:r>
              <a:rPr lang="da-DK" dirty="0"/>
              <a:t>Hvordan understøtter budgettet bedst kerneopgaven</a:t>
            </a:r>
          </a:p>
        </p:txBody>
      </p:sp>
      <p:sp>
        <p:nvSpPr>
          <p:cNvPr id="3" name="Pladsholder til indhold 2">
            <a:extLst>
              <a:ext uri="{FF2B5EF4-FFF2-40B4-BE49-F238E27FC236}">
                <a16:creationId xmlns:a16="http://schemas.microsoft.com/office/drawing/2014/main" id="{3FC3068C-9932-4CB7-AE15-DDAADD864342}"/>
              </a:ext>
            </a:extLst>
          </p:cNvPr>
          <p:cNvSpPr>
            <a:spLocks noGrp="1"/>
          </p:cNvSpPr>
          <p:nvPr>
            <p:ph idx="1"/>
          </p:nvPr>
        </p:nvSpPr>
        <p:spPr/>
        <p:txBody>
          <a:bodyPr>
            <a:normAutofit/>
          </a:bodyPr>
          <a:lstStyle/>
          <a:p>
            <a:r>
              <a:rPr lang="da-DK" sz="1800" dirty="0"/>
              <a:t>Et forsøg på at tale budget på en ny og mere innovativ og konstruktiv måde</a:t>
            </a:r>
          </a:p>
          <a:p>
            <a:r>
              <a:rPr lang="da-DK" sz="1800" dirty="0"/>
              <a:t>Fokus på kerneopgaven i budgetlægningsfasen i stedet for, et for ensidigt fokus på de økonomiske parametre</a:t>
            </a:r>
          </a:p>
          <a:p>
            <a:r>
              <a:rPr lang="da-DK" sz="1800" dirty="0"/>
              <a:t>Arbejde med hvordan vi taler prioriteringer, i forhold til kerneopgaven</a:t>
            </a:r>
          </a:p>
          <a:p>
            <a:r>
              <a:rPr lang="da-DK" sz="1800" dirty="0"/>
              <a:t>Målet er at kvalificere de endelige budgetbeslutninger</a:t>
            </a:r>
          </a:p>
          <a:p>
            <a:r>
              <a:rPr lang="da-DK" sz="1800" dirty="0"/>
              <a:t>Processen vil blive foldet ud og forklaret nærmere i december og frem til de endelige budget vedtages i april 2018</a:t>
            </a:r>
          </a:p>
          <a:p>
            <a:r>
              <a:rPr lang="da-DK" sz="1800" dirty="0"/>
              <a:t>Tæt inddragelse af budgetudvalget</a:t>
            </a:r>
          </a:p>
          <a:p>
            <a:r>
              <a:rPr lang="da-DK" sz="1800" dirty="0"/>
              <a:t>Idéen stammer fra et DOL-forløb MKF er på</a:t>
            </a:r>
          </a:p>
        </p:txBody>
      </p:sp>
    </p:spTree>
    <p:extLst>
      <p:ext uri="{BB962C8B-B14F-4D97-AF65-F5344CB8AC3E}">
        <p14:creationId xmlns:p14="http://schemas.microsoft.com/office/powerpoint/2010/main" val="4245824144"/>
      </p:ext>
    </p:extLst>
  </p:cSld>
  <p:clrMapOvr>
    <a:masterClrMapping/>
  </p:clrMapOvr>
</p:sld>
</file>

<file path=ppt/theme/theme1.xml><?xml version="1.0" encoding="utf-8"?>
<a:theme xmlns:a="http://schemas.openxmlformats.org/drawingml/2006/main" name="Kontortema">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llevangskolen">
      <a:majorFont>
        <a:latin typeface="Josefin Sans"/>
        <a:ea typeface=""/>
        <a:cs typeface=""/>
      </a:majorFont>
      <a:minorFont>
        <a:latin typeface="Ebrim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Præsentation_ellevang</Template>
  <TotalTime>144</TotalTime>
  <Words>629</Words>
  <Application>Microsoft Office PowerPoint</Application>
  <PresentationFormat>Skærmshow (4:3)</PresentationFormat>
  <Paragraphs>48</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Ebrima</vt:lpstr>
      <vt:lpstr>Josefin Sans</vt:lpstr>
      <vt:lpstr>Kontortema</vt:lpstr>
      <vt:lpstr>Budget 2018</vt:lpstr>
      <vt:lpstr>Overordnede rammer fra budgetforliget</vt:lpstr>
      <vt:lpstr>Budgetforøgelser, projekter etc. </vt:lpstr>
      <vt:lpstr>Budgetforøgelser, projekter etc.</vt:lpstr>
      <vt:lpstr>Budgetomlægninger, besparelser etc.</vt:lpstr>
      <vt:lpstr>Hvordan understøtter budgettet bedst kerneopgaven</vt:lpstr>
    </vt:vector>
  </TitlesOfParts>
  <Company>Børn &amp; Unge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Martin Krog Frederiksen</dc:creator>
  <cp:lastModifiedBy>Martin Krog Frederiksen</cp:lastModifiedBy>
  <cp:revision>15</cp:revision>
  <dcterms:created xsi:type="dcterms:W3CDTF">2016-10-03T13:34:27Z</dcterms:created>
  <dcterms:modified xsi:type="dcterms:W3CDTF">2017-11-21T13:33:24Z</dcterms:modified>
</cp:coreProperties>
</file>