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6" r:id="rId3"/>
    <p:sldId id="271" r:id="rId4"/>
    <p:sldId id="265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>
      <p:cViewPr varScale="1">
        <p:scale>
          <a:sx n="114" d="100"/>
          <a:sy n="114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511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805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042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068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535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789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335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556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87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563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05-02-2018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841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7E529-8407-41BF-AF25-7BEC42339498}" type="datetimeFigureOut">
              <a:rPr lang="da-DK" smtClean="0"/>
              <a:t>05-02-2018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8F5E-B2EF-4200-9AD1-1EF1000658F3}" type="slidenum">
              <a:rPr lang="da-DK" smtClean="0"/>
              <a:t>‹nr.›</a:t>
            </a:fld>
            <a:endParaRPr lang="da-DK" dirty="0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068" y="5969606"/>
            <a:ext cx="1512168" cy="77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38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>
            <a:normAutofit/>
          </a:bodyPr>
          <a:lstStyle/>
          <a:p>
            <a:r>
              <a:rPr lang="da-DK" sz="5400" b="1" dirty="0"/>
              <a:t>Budget 2018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Ellevangskolen</a:t>
            </a:r>
          </a:p>
        </p:txBody>
      </p:sp>
    </p:spTree>
    <p:extLst>
      <p:ext uri="{BB962C8B-B14F-4D97-AF65-F5344CB8AC3E}">
        <p14:creationId xmlns:p14="http://schemas.microsoft.com/office/powerpoint/2010/main" val="117515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EA29B-D39B-4B6A-BA28-960A40394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Overordnede rammer fra budgetforliget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7271CF6-4CEF-4F25-8F55-4724BE10E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Budget 2018 er som udgangspunkt en videreførelse af budget 2017</a:t>
            </a:r>
          </a:p>
          <a:p>
            <a:r>
              <a:rPr lang="da-DK" dirty="0"/>
              <a:t>Ikke de samme muligheder for investeringer</a:t>
            </a:r>
          </a:p>
          <a:p>
            <a:r>
              <a:rPr lang="da-DK" dirty="0"/>
              <a:t>Besparelser fra 2019</a:t>
            </a:r>
          </a:p>
          <a:p>
            <a:r>
              <a:rPr lang="da-DK" dirty="0"/>
              <a:t>Faldende elevtal</a:t>
            </a:r>
          </a:p>
          <a:p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4218452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F19A0-3E75-4A77-91AD-B64E6EB0B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Processen fremadrettet 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4BE9622A-1C94-475F-96ED-8F4D84A749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920838"/>
              </p:ext>
            </p:extLst>
          </p:nvPr>
        </p:nvGraphicFramePr>
        <p:xfrm>
          <a:off x="1232952" y="1628800"/>
          <a:ext cx="6075352" cy="36522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3229">
                  <a:extLst>
                    <a:ext uri="{9D8B030D-6E8A-4147-A177-3AD203B41FA5}">
                      <a16:colId xmlns:a16="http://schemas.microsoft.com/office/drawing/2014/main" val="2195431316"/>
                    </a:ext>
                  </a:extLst>
                </a:gridCol>
                <a:gridCol w="2324690">
                  <a:extLst>
                    <a:ext uri="{9D8B030D-6E8A-4147-A177-3AD203B41FA5}">
                      <a16:colId xmlns:a16="http://schemas.microsoft.com/office/drawing/2014/main" val="1700483588"/>
                    </a:ext>
                  </a:extLst>
                </a:gridCol>
                <a:gridCol w="2047433">
                  <a:extLst>
                    <a:ext uri="{9D8B030D-6E8A-4147-A177-3AD203B41FA5}">
                      <a16:colId xmlns:a16="http://schemas.microsoft.com/office/drawing/2014/main" val="1437673911"/>
                    </a:ext>
                  </a:extLst>
                </a:gridCol>
              </a:tblGrid>
              <a:tr h="2279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Måned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Fase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Aktører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0987151"/>
                  </a:ext>
                </a:extLst>
              </a:tr>
              <a:tr h="6839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Oktober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</a:rPr>
                        <a:t>Rammesætning (det overordnede budget vedtages)</a:t>
                      </a:r>
                      <a:endParaRPr lang="da-D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</a:rPr>
                        <a:t>Byråd, forvaltning og administrativ leder</a:t>
                      </a:r>
                      <a:endParaRPr lang="da-D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171482"/>
                  </a:ext>
                </a:extLst>
              </a:tr>
              <a:tr h="455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November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Præsentation af rammer for budgettet + snak om proces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</a:rPr>
                        <a:t>Ledelse, Med, bestyrelse</a:t>
                      </a:r>
                      <a:endParaRPr lang="da-D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9003393"/>
                  </a:ext>
                </a:extLst>
              </a:tr>
              <a:tr h="444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December-februar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Dialog om prioritering af budget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>
                          <a:effectLst/>
                        </a:rPr>
                        <a:t>Ledelse, MED, bestyrelse og bredt i organisationen</a:t>
                      </a:r>
                      <a:endParaRPr lang="da-D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2958143"/>
                  </a:ext>
                </a:extLst>
              </a:tr>
              <a:tr h="455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Marts-april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</a:rPr>
                        <a:t>Endelig prioritering af ønsker og vedtagelse af budget</a:t>
                      </a:r>
                      <a:endParaRPr lang="da-D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</a:rPr>
                        <a:t>Ledelsen med godkendelse i bestyrelsen</a:t>
                      </a:r>
                      <a:endParaRPr lang="da-D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5530115"/>
                  </a:ext>
                </a:extLst>
              </a:tr>
              <a:tr h="6839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Løbende hele året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</a:rPr>
                        <a:t>Budgetopfølgning, regnskab, løbende justeringer pba. ekstrabevillinger etc.</a:t>
                      </a:r>
                      <a:endParaRPr lang="da-D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>
                          <a:effectLst/>
                        </a:rPr>
                        <a:t>Administrativ leder i samspil med ledelsen</a:t>
                      </a:r>
                      <a:endParaRPr lang="da-D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8253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944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894463-EB10-4B0F-B83D-48190BD09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Tale budget på en ny måde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C3068C-9932-4CB7-AE15-DDAADD864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da-DK" sz="2400" dirty="0"/>
              <a:t>Præsenteret bredt for medarbejderne</a:t>
            </a:r>
          </a:p>
          <a:p>
            <a:pPr lvl="0"/>
            <a:r>
              <a:rPr lang="da-DK" sz="2400" dirty="0"/>
              <a:t>Lavet dokument hvor man kan skrive ønsker i</a:t>
            </a:r>
          </a:p>
        </p:txBody>
      </p:sp>
    </p:spTree>
    <p:extLst>
      <p:ext uri="{BB962C8B-B14F-4D97-AF65-F5344CB8AC3E}">
        <p14:creationId xmlns:p14="http://schemas.microsoft.com/office/powerpoint/2010/main" val="4245824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05CEBD-1C80-4205-93B3-C2397875A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Skriv-selv-dokument på </a:t>
            </a:r>
            <a:r>
              <a:rPr lang="da-DK" dirty="0" err="1"/>
              <a:t>intra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D6BF5A9-8175-4238-87E2-CFC30EB23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1600" dirty="0"/>
              <a:t>Arkiv&gt;Dokumenter&gt;Skolen&gt;Budget og regnskab&gt;2018</a:t>
            </a:r>
          </a:p>
          <a:p>
            <a:r>
              <a:rPr lang="da-DK" sz="1600" dirty="0"/>
              <a:t>Forslag vil blive vurderet af ledelsen</a:t>
            </a:r>
          </a:p>
          <a:p>
            <a:r>
              <a:rPr lang="da-DK" sz="1600" dirty="0"/>
              <a:t>Forslag fra grupper, udvalg etc. vil som udgangspunkt blive vurderet højere end forslag fra enkeltpersoner</a:t>
            </a:r>
          </a:p>
          <a:p>
            <a:r>
              <a:rPr lang="da-DK" sz="1600" dirty="0"/>
              <a:t>Mundtlig dialog om forslagene på lærermøde d. 27-02-2018, for at kvalificere de skriftlige input.</a:t>
            </a:r>
          </a:p>
          <a:p>
            <a:r>
              <a:rPr lang="da-DK" sz="1600" dirty="0"/>
              <a:t>Når budgettet er vedtaget opdaterer MKF arket, så man kan se hvad der blev besluttet.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9EEDBC6-0C75-4B7E-8DB4-595D43630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030639"/>
              </p:ext>
            </p:extLst>
          </p:nvPr>
        </p:nvGraphicFramePr>
        <p:xfrm>
          <a:off x="457200" y="4221088"/>
          <a:ext cx="8229600" cy="1128004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81978209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95710686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57796847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7251289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057674189"/>
                    </a:ext>
                  </a:extLst>
                </a:gridCol>
              </a:tblGrid>
              <a:tr h="643006">
                <a:tc>
                  <a:txBody>
                    <a:bodyPr/>
                    <a:lstStyle/>
                    <a:p>
                      <a:r>
                        <a:rPr lang="da-DK" sz="1000" b="1">
                          <a:effectLst/>
                        </a:rPr>
                        <a:t>Afdeling/navn</a:t>
                      </a:r>
                      <a:br>
                        <a:rPr lang="da-DK" sz="1000">
                          <a:effectLst/>
                        </a:rPr>
                      </a:br>
                      <a:endParaRPr lang="da-DK" sz="1000">
                        <a:effectLst/>
                      </a:endParaRPr>
                    </a:p>
                    <a:p>
                      <a:r>
                        <a:rPr lang="da-DK" sz="1000">
                          <a:effectLst/>
                        </a:rPr>
                        <a:t>(hvem er afsender på ønsket)</a:t>
                      </a:r>
                    </a:p>
                  </a:txBody>
                  <a:tcPr marL="5486" marR="5486" marT="5486" marB="54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>
                          <a:effectLst/>
                        </a:rPr>
                        <a:t>Ønske</a:t>
                      </a:r>
                    </a:p>
                    <a:p>
                      <a:r>
                        <a:rPr lang="da-DK" sz="1000">
                          <a:effectLst/>
                        </a:rPr>
                        <a:t>(Beskrivelse af hvad der ønskes)</a:t>
                      </a:r>
                    </a:p>
                  </a:txBody>
                  <a:tcPr marL="5486" marR="5486" marT="5486" marB="54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>
                          <a:effectLst/>
                        </a:rPr>
                        <a:t>Begrundelse</a:t>
                      </a:r>
                    </a:p>
                    <a:p>
                      <a:r>
                        <a:rPr lang="da-DK" sz="1000" dirty="0">
                          <a:effectLst/>
                        </a:rPr>
                        <a:t>(Hvordan understøtter ønsket kerneopgaven</a:t>
                      </a:r>
                    </a:p>
                  </a:txBody>
                  <a:tcPr marL="5486" marR="5486" marT="5486" marB="54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>
                          <a:effectLst/>
                        </a:rPr>
                        <a:t>Beløb</a:t>
                      </a:r>
                    </a:p>
                    <a:p>
                      <a:r>
                        <a:rPr lang="da-DK" sz="1000">
                          <a:effectLst/>
                        </a:rPr>
                        <a:t>(Overslag over udgiften, hvis man er i tvivl,</a:t>
                      </a:r>
                    </a:p>
                    <a:p>
                      <a:r>
                        <a:rPr lang="da-DK" sz="1000">
                          <a:effectLst/>
                        </a:rPr>
                        <a:t>så kom med et bud)</a:t>
                      </a:r>
                    </a:p>
                  </a:txBody>
                  <a:tcPr marL="5486" marR="5486" marT="5486" marB="54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>
                          <a:effectLst/>
                        </a:rPr>
                        <a:t>Beslutning </a:t>
                      </a:r>
                    </a:p>
                    <a:p>
                      <a:r>
                        <a:rPr lang="da-DK" sz="1000">
                          <a:effectLst/>
                        </a:rPr>
                        <a:t>(udfyldes af MKF efter budgettet er vedtaget</a:t>
                      </a:r>
                    </a:p>
                  </a:txBody>
                  <a:tcPr marL="5486" marR="5486" marT="5486" marB="54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206884"/>
                  </a:ext>
                </a:extLst>
              </a:tr>
              <a:tr h="484998">
                <a:tc>
                  <a:txBody>
                    <a:bodyPr/>
                    <a:lstStyle/>
                    <a:p>
                      <a:r>
                        <a:rPr lang="da-DK" sz="1000"/>
                        <a:t>MKF</a:t>
                      </a:r>
                      <a:br>
                        <a:rPr lang="da-DK" sz="1000"/>
                      </a:br>
                      <a:endParaRPr lang="da-DK" sz="1000"/>
                    </a:p>
                  </a:txBody>
                  <a:tcPr marL="5486" marR="5486" marT="5486" marB="54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sz="1000"/>
                        <a:t>Fadølsanlæg på administrativ leders kontor</a:t>
                      </a:r>
                      <a:br>
                        <a:rPr lang="da-DK" sz="1000"/>
                      </a:br>
                      <a:endParaRPr lang="da-DK" sz="1000"/>
                    </a:p>
                  </a:txBody>
                  <a:tcPr marL="5486" marR="5486" marT="5486" marB="54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sz="1000"/>
                        <a:t>Kunne være hyggeligt</a:t>
                      </a:r>
                      <a:br>
                        <a:rPr lang="da-DK" sz="1000"/>
                      </a:br>
                      <a:endParaRPr lang="da-DK" sz="1000"/>
                    </a:p>
                  </a:txBody>
                  <a:tcPr marL="5486" marR="5486" marT="5486" marB="54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sz="1000"/>
                        <a:t>10.000</a:t>
                      </a:r>
                      <a:br>
                        <a:rPr lang="da-DK" sz="1000"/>
                      </a:br>
                      <a:endParaRPr lang="da-DK" sz="1000"/>
                    </a:p>
                  </a:txBody>
                  <a:tcPr marL="5486" marR="5486" marT="5486" marB="54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5486" marR="5486" marT="5486" marB="54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808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056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9A51E-97B6-4EF2-BB92-4179564CF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Projekter der kører videre fra 2017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569E8EB-8A25-40AA-849D-5C7F61675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dirty="0"/>
              <a:t>Personalerum i A-hus:</a:t>
            </a:r>
          </a:p>
          <a:p>
            <a:pPr lvl="1"/>
            <a:r>
              <a:rPr lang="da-DK" sz="2000" dirty="0"/>
              <a:t>Forslag fra arkitekt og kontakt med bygningsafdelingen omkring udluftning</a:t>
            </a:r>
          </a:p>
          <a:p>
            <a:pPr lvl="1"/>
            <a:r>
              <a:rPr lang="da-DK" sz="2000" dirty="0"/>
              <a:t>Planmæssigt i sommerferien</a:t>
            </a:r>
          </a:p>
          <a:p>
            <a:r>
              <a:rPr lang="da-DK" sz="2400" dirty="0"/>
              <a:t>Sidste etape af renovering af toiletter:</a:t>
            </a:r>
          </a:p>
          <a:p>
            <a:pPr lvl="1"/>
            <a:r>
              <a:rPr lang="da-DK" sz="2000" dirty="0"/>
              <a:t>Planmæssigt inden sommerferien</a:t>
            </a:r>
          </a:p>
          <a:p>
            <a:r>
              <a:rPr lang="da-DK" sz="2400" dirty="0"/>
              <a:t>Bevægelsesmiljø:</a:t>
            </a:r>
          </a:p>
          <a:p>
            <a:pPr lvl="1"/>
            <a:r>
              <a:rPr lang="da-DK" sz="2000" dirty="0"/>
              <a:t>Skal finde nyt projekt, da vores ønsker til garderoben desværre ikke kunne lade sig gøre.</a:t>
            </a:r>
          </a:p>
          <a:p>
            <a:pPr lvl="1"/>
            <a:r>
              <a:rPr lang="da-DK" sz="2000" dirty="0"/>
              <a:t>Bevægelsesvejledere er ved at se på det</a:t>
            </a:r>
          </a:p>
          <a:p>
            <a:pPr lvl="1"/>
            <a:r>
              <a:rPr lang="da-DK" sz="2000" dirty="0"/>
              <a:t>Usikkert med tidsplan afhænger af projektets karakter</a:t>
            </a:r>
          </a:p>
        </p:txBody>
      </p:sp>
    </p:spTree>
    <p:extLst>
      <p:ext uri="{BB962C8B-B14F-4D97-AF65-F5344CB8AC3E}">
        <p14:creationId xmlns:p14="http://schemas.microsoft.com/office/powerpoint/2010/main" val="3163942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FA0BA3-29AA-46E4-9AE8-5121DBF7F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Ønsker fra bestyrelsen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A096F7-4007-46B8-9B2D-2B45AAA8F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dirty="0"/>
              <a:t>Projekter fra 2017 kører videre</a:t>
            </a:r>
          </a:p>
          <a:p>
            <a:r>
              <a:rPr lang="da-DK" sz="2400" dirty="0"/>
              <a:t>Andre ønsker?</a:t>
            </a:r>
          </a:p>
          <a:p>
            <a:r>
              <a:rPr lang="da-DK" sz="2400" dirty="0"/>
              <a:t>Tidsplan:</a:t>
            </a:r>
          </a:p>
          <a:p>
            <a:pPr lvl="1"/>
            <a:r>
              <a:rPr lang="da-DK" sz="2000" dirty="0"/>
              <a:t>Januar: Drøftelse af ønsker</a:t>
            </a:r>
          </a:p>
          <a:p>
            <a:pPr lvl="1"/>
            <a:r>
              <a:rPr lang="da-DK" sz="2000" dirty="0"/>
              <a:t>Februar: Endelig prioritering af ønsker fra bestyrelsen</a:t>
            </a:r>
          </a:p>
          <a:p>
            <a:pPr lvl="1"/>
            <a:r>
              <a:rPr lang="da-DK" sz="2000" dirty="0"/>
              <a:t>Marts: Samlet drøftelse af prioritering af budgettet</a:t>
            </a:r>
          </a:p>
          <a:p>
            <a:pPr lvl="1"/>
            <a:r>
              <a:rPr lang="da-DK" sz="2000" dirty="0"/>
              <a:t>April: Vedtagelse </a:t>
            </a:r>
            <a:r>
              <a:rPr lang="da-DK" sz="2000"/>
              <a:t>af budgettet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1343170957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llevangskolen">
      <a:majorFont>
        <a:latin typeface="Josefin Sans"/>
        <a:ea typeface=""/>
        <a:cs typeface=""/>
      </a:majorFont>
      <a:minorFont>
        <a:latin typeface="Ebrim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Præsentation_ellevang</Template>
  <TotalTime>726</TotalTime>
  <Words>350</Words>
  <Application>Microsoft Office PowerPoint</Application>
  <PresentationFormat>Skærmshow (4:3)</PresentationFormat>
  <Paragraphs>68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3" baseType="lpstr">
      <vt:lpstr>Arial</vt:lpstr>
      <vt:lpstr>Calibri</vt:lpstr>
      <vt:lpstr>Ebrima</vt:lpstr>
      <vt:lpstr>Josefin Sans</vt:lpstr>
      <vt:lpstr>Times New Roman</vt:lpstr>
      <vt:lpstr>Kontortema</vt:lpstr>
      <vt:lpstr>Budget 2018</vt:lpstr>
      <vt:lpstr>Overordnede rammer fra budgetforliget</vt:lpstr>
      <vt:lpstr>Processen fremadrettet </vt:lpstr>
      <vt:lpstr>Tale budget på en ny måde</vt:lpstr>
      <vt:lpstr>Skriv-selv-dokument på intra</vt:lpstr>
      <vt:lpstr>Projekter der kører videre fra 2017</vt:lpstr>
      <vt:lpstr>Ønsker fra bestyrelsen</vt:lpstr>
    </vt:vector>
  </TitlesOfParts>
  <Company>Børn &amp; Unge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Martin Krog Frederiksen</dc:creator>
  <cp:lastModifiedBy>Marianne Jeffers Toftdal</cp:lastModifiedBy>
  <cp:revision>38</cp:revision>
  <dcterms:created xsi:type="dcterms:W3CDTF">2016-10-03T13:34:27Z</dcterms:created>
  <dcterms:modified xsi:type="dcterms:W3CDTF">2018-02-05T08:30:17Z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ackOfficeType">
    <vt:lpwstr>growBusiness Solutions</vt:lpwstr>
  </property>
  <property fmtid="{D5CDD505-2E9C-101B-9397-08002B2CF9AE}" pid="3" name="Server">
    <vt:lpwstr>edoc:8080</vt:lpwstr>
  </property>
  <property fmtid="{D5CDD505-2E9C-101B-9397-08002B2CF9AE}" pid="4" name="Protocol">
    <vt:lpwstr>off</vt:lpwstr>
  </property>
  <property fmtid="{D5CDD505-2E9C-101B-9397-08002B2CF9AE}" pid="5" name="Site">
    <vt:lpwstr>/view.aspx</vt:lpwstr>
  </property>
  <property fmtid="{D5CDD505-2E9C-101B-9397-08002B2CF9AE}" pid="6" name="FileID">
    <vt:lpwstr>6580607</vt:lpwstr>
  </property>
  <property fmtid="{D5CDD505-2E9C-101B-9397-08002B2CF9AE}" pid="7" name="VerID">
    <vt:lpwstr>0</vt:lpwstr>
  </property>
  <property fmtid="{D5CDD505-2E9C-101B-9397-08002B2CF9AE}" pid="8" name="FilePath">
    <vt:lpwstr>\\SrvEdocPFil1\eDocUsers\work\adm\azkty12</vt:lpwstr>
  </property>
  <property fmtid="{D5CDD505-2E9C-101B-9397-08002B2CF9AE}" pid="9" name="FileName">
    <vt:lpwstr>17-046715-5 Budget 2018 - Bestyrelsesmøde - Jan18 - 20180122.pptx 6580607_3899802_0.PPTX</vt:lpwstr>
  </property>
  <property fmtid="{D5CDD505-2E9C-101B-9397-08002B2CF9AE}" pid="10" name="FullFileName">
    <vt:lpwstr>\\SrvEdocPFil1\eDocUsers\work\adm\azkty12\17-046715-5 Budget 2018 - Bestyrelsesmøde - Jan18 - 20180122.pptx 6580607_3899802_0.PPTX</vt:lpwstr>
  </property>
</Properties>
</file>