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66" r:id="rId3"/>
    <p:sldId id="281" r:id="rId4"/>
    <p:sldId id="282" r:id="rId5"/>
    <p:sldId id="283" r:id="rId6"/>
    <p:sldId id="279" r:id="rId7"/>
    <p:sldId id="274" r:id="rId8"/>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p:cViewPr varScale="1">
        <p:scale>
          <a:sx n="114" d="100"/>
          <a:sy n="114" d="100"/>
        </p:scale>
        <p:origin x="1386"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a:t>Klik for at redigere i master</a:t>
            </a:r>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i master</a:t>
            </a:r>
          </a:p>
        </p:txBody>
      </p:sp>
      <p:sp>
        <p:nvSpPr>
          <p:cNvPr id="4" name="Pladsholder til dato 3"/>
          <p:cNvSpPr>
            <a:spLocks noGrp="1"/>
          </p:cNvSpPr>
          <p:nvPr>
            <p:ph type="dt" sz="half" idx="10"/>
          </p:nvPr>
        </p:nvSpPr>
        <p:spPr/>
        <p:txBody>
          <a:bodyPr/>
          <a:lstStyle/>
          <a:p>
            <a:fld id="{8A27E529-8407-41BF-AF25-7BEC42339498}" type="datetimeFigureOut">
              <a:rPr lang="da-DK" smtClean="0"/>
              <a:t>21-11-2017</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48F68F5E-B2EF-4200-9AD1-1EF1000658F3}" type="slidenum">
              <a:rPr lang="da-DK" smtClean="0"/>
              <a:t>‹nr.›</a:t>
            </a:fld>
            <a:endParaRPr lang="da-DK"/>
          </a:p>
        </p:txBody>
      </p:sp>
    </p:spTree>
    <p:extLst>
      <p:ext uri="{BB962C8B-B14F-4D97-AF65-F5344CB8AC3E}">
        <p14:creationId xmlns:p14="http://schemas.microsoft.com/office/powerpoint/2010/main" val="1355111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lodret titel 2"/>
          <p:cNvSpPr>
            <a:spLocks noGrp="1"/>
          </p:cNvSpPr>
          <p:nvPr>
            <p:ph type="body" orient="vert" idx="1"/>
          </p:nvPr>
        </p:nvSpPr>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8A27E529-8407-41BF-AF25-7BEC42339498}" type="datetimeFigureOut">
              <a:rPr lang="da-DK" smtClean="0"/>
              <a:t>21-11-2017</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48F68F5E-B2EF-4200-9AD1-1EF1000658F3}" type="slidenum">
              <a:rPr lang="da-DK" smtClean="0"/>
              <a:t>‹nr.›</a:t>
            </a:fld>
            <a:endParaRPr lang="da-DK"/>
          </a:p>
        </p:txBody>
      </p:sp>
    </p:spTree>
    <p:extLst>
      <p:ext uri="{BB962C8B-B14F-4D97-AF65-F5344CB8AC3E}">
        <p14:creationId xmlns:p14="http://schemas.microsoft.com/office/powerpoint/2010/main" val="2478051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a:t>Klik for at redigere i master</a:t>
            </a:r>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8A27E529-8407-41BF-AF25-7BEC42339498}" type="datetimeFigureOut">
              <a:rPr lang="da-DK" smtClean="0"/>
              <a:t>21-11-2017</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48F68F5E-B2EF-4200-9AD1-1EF1000658F3}" type="slidenum">
              <a:rPr lang="da-DK" smtClean="0"/>
              <a:t>‹nr.›</a:t>
            </a:fld>
            <a:endParaRPr lang="da-DK"/>
          </a:p>
        </p:txBody>
      </p:sp>
    </p:spTree>
    <p:extLst>
      <p:ext uri="{BB962C8B-B14F-4D97-AF65-F5344CB8AC3E}">
        <p14:creationId xmlns:p14="http://schemas.microsoft.com/office/powerpoint/2010/main" val="1200426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idx="1"/>
          </p:nvPr>
        </p:nvSpPr>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8A27E529-8407-41BF-AF25-7BEC42339498}" type="datetimeFigureOut">
              <a:rPr lang="da-DK" smtClean="0"/>
              <a:t>21-11-2017</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48F68F5E-B2EF-4200-9AD1-1EF1000658F3}" type="slidenum">
              <a:rPr lang="da-DK" smtClean="0"/>
              <a:t>‹nr.›</a:t>
            </a:fld>
            <a:endParaRPr lang="da-DK"/>
          </a:p>
        </p:txBody>
      </p:sp>
    </p:spTree>
    <p:extLst>
      <p:ext uri="{BB962C8B-B14F-4D97-AF65-F5344CB8AC3E}">
        <p14:creationId xmlns:p14="http://schemas.microsoft.com/office/powerpoint/2010/main" val="520688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a:t>Klik for at redigere i master</a:t>
            </a:r>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i master</a:t>
            </a:r>
          </a:p>
        </p:txBody>
      </p:sp>
      <p:sp>
        <p:nvSpPr>
          <p:cNvPr id="4" name="Pladsholder til dato 3"/>
          <p:cNvSpPr>
            <a:spLocks noGrp="1"/>
          </p:cNvSpPr>
          <p:nvPr>
            <p:ph type="dt" sz="half" idx="10"/>
          </p:nvPr>
        </p:nvSpPr>
        <p:spPr/>
        <p:txBody>
          <a:bodyPr/>
          <a:lstStyle/>
          <a:p>
            <a:fld id="{8A27E529-8407-41BF-AF25-7BEC42339498}" type="datetimeFigureOut">
              <a:rPr lang="da-DK" smtClean="0"/>
              <a:t>21-11-2017</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48F68F5E-B2EF-4200-9AD1-1EF1000658F3}" type="slidenum">
              <a:rPr lang="da-DK" smtClean="0"/>
              <a:t>‹nr.›</a:t>
            </a:fld>
            <a:endParaRPr lang="da-DK"/>
          </a:p>
        </p:txBody>
      </p:sp>
    </p:spTree>
    <p:extLst>
      <p:ext uri="{BB962C8B-B14F-4D97-AF65-F5344CB8AC3E}">
        <p14:creationId xmlns:p14="http://schemas.microsoft.com/office/powerpoint/2010/main" val="2375350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8A27E529-8407-41BF-AF25-7BEC42339498}" type="datetimeFigureOut">
              <a:rPr lang="da-DK" smtClean="0"/>
              <a:t>21-11-2017</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48F68F5E-B2EF-4200-9AD1-1EF1000658F3}" type="slidenum">
              <a:rPr lang="da-DK" smtClean="0"/>
              <a:t>‹nr.›</a:t>
            </a:fld>
            <a:endParaRPr lang="da-DK"/>
          </a:p>
        </p:txBody>
      </p:sp>
    </p:spTree>
    <p:extLst>
      <p:ext uri="{BB962C8B-B14F-4D97-AF65-F5344CB8AC3E}">
        <p14:creationId xmlns:p14="http://schemas.microsoft.com/office/powerpoint/2010/main" val="1097891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a:t>Klik for at redigere i master</a:t>
            </a:r>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8A27E529-8407-41BF-AF25-7BEC42339498}" type="datetimeFigureOut">
              <a:rPr lang="da-DK" smtClean="0"/>
              <a:t>21-11-2017</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48F68F5E-B2EF-4200-9AD1-1EF1000658F3}" type="slidenum">
              <a:rPr lang="da-DK" smtClean="0"/>
              <a:t>‹nr.›</a:t>
            </a:fld>
            <a:endParaRPr lang="da-DK"/>
          </a:p>
        </p:txBody>
      </p:sp>
    </p:spTree>
    <p:extLst>
      <p:ext uri="{BB962C8B-B14F-4D97-AF65-F5344CB8AC3E}">
        <p14:creationId xmlns:p14="http://schemas.microsoft.com/office/powerpoint/2010/main" val="1003357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dato 2"/>
          <p:cNvSpPr>
            <a:spLocks noGrp="1"/>
          </p:cNvSpPr>
          <p:nvPr>
            <p:ph type="dt" sz="half" idx="10"/>
          </p:nvPr>
        </p:nvSpPr>
        <p:spPr/>
        <p:txBody>
          <a:bodyPr/>
          <a:lstStyle/>
          <a:p>
            <a:fld id="{8A27E529-8407-41BF-AF25-7BEC42339498}" type="datetimeFigureOut">
              <a:rPr lang="da-DK" smtClean="0"/>
              <a:t>21-11-2017</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48F68F5E-B2EF-4200-9AD1-1EF1000658F3}" type="slidenum">
              <a:rPr lang="da-DK" smtClean="0"/>
              <a:t>‹nr.›</a:t>
            </a:fld>
            <a:endParaRPr lang="da-DK"/>
          </a:p>
        </p:txBody>
      </p:sp>
    </p:spTree>
    <p:extLst>
      <p:ext uri="{BB962C8B-B14F-4D97-AF65-F5344CB8AC3E}">
        <p14:creationId xmlns:p14="http://schemas.microsoft.com/office/powerpoint/2010/main" val="1755561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8A27E529-8407-41BF-AF25-7BEC42339498}" type="datetimeFigureOut">
              <a:rPr lang="da-DK" smtClean="0"/>
              <a:t>21-11-2017</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48F68F5E-B2EF-4200-9AD1-1EF1000658F3}" type="slidenum">
              <a:rPr lang="da-DK" smtClean="0"/>
              <a:t>‹nr.›</a:t>
            </a:fld>
            <a:endParaRPr lang="da-DK"/>
          </a:p>
        </p:txBody>
      </p:sp>
    </p:spTree>
    <p:extLst>
      <p:ext uri="{BB962C8B-B14F-4D97-AF65-F5344CB8AC3E}">
        <p14:creationId xmlns:p14="http://schemas.microsoft.com/office/powerpoint/2010/main" val="335879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a:t>Klik for at redigere i master</a:t>
            </a:r>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i master</a:t>
            </a:r>
          </a:p>
        </p:txBody>
      </p:sp>
      <p:sp>
        <p:nvSpPr>
          <p:cNvPr id="5" name="Pladsholder til dato 4"/>
          <p:cNvSpPr>
            <a:spLocks noGrp="1"/>
          </p:cNvSpPr>
          <p:nvPr>
            <p:ph type="dt" sz="half" idx="10"/>
          </p:nvPr>
        </p:nvSpPr>
        <p:spPr/>
        <p:txBody>
          <a:bodyPr/>
          <a:lstStyle/>
          <a:p>
            <a:fld id="{8A27E529-8407-41BF-AF25-7BEC42339498}" type="datetimeFigureOut">
              <a:rPr lang="da-DK" smtClean="0"/>
              <a:t>21-11-2017</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48F68F5E-B2EF-4200-9AD1-1EF1000658F3}" type="slidenum">
              <a:rPr lang="da-DK" smtClean="0"/>
              <a:t>‹nr.›</a:t>
            </a:fld>
            <a:endParaRPr lang="da-DK"/>
          </a:p>
        </p:txBody>
      </p:sp>
    </p:spTree>
    <p:extLst>
      <p:ext uri="{BB962C8B-B14F-4D97-AF65-F5344CB8AC3E}">
        <p14:creationId xmlns:p14="http://schemas.microsoft.com/office/powerpoint/2010/main" val="1105635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a:t>Klik for at redigere i master</a:t>
            </a:r>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i master</a:t>
            </a:r>
          </a:p>
        </p:txBody>
      </p:sp>
      <p:sp>
        <p:nvSpPr>
          <p:cNvPr id="5" name="Pladsholder til dato 4"/>
          <p:cNvSpPr>
            <a:spLocks noGrp="1"/>
          </p:cNvSpPr>
          <p:nvPr>
            <p:ph type="dt" sz="half" idx="10"/>
          </p:nvPr>
        </p:nvSpPr>
        <p:spPr/>
        <p:txBody>
          <a:bodyPr/>
          <a:lstStyle/>
          <a:p>
            <a:fld id="{8A27E529-8407-41BF-AF25-7BEC42339498}" type="datetimeFigureOut">
              <a:rPr lang="da-DK" smtClean="0"/>
              <a:t>21-11-2017</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48F68F5E-B2EF-4200-9AD1-1EF1000658F3}" type="slidenum">
              <a:rPr lang="da-DK" smtClean="0"/>
              <a:t>‹nr.›</a:t>
            </a:fld>
            <a:endParaRPr lang="da-DK"/>
          </a:p>
        </p:txBody>
      </p:sp>
    </p:spTree>
    <p:extLst>
      <p:ext uri="{BB962C8B-B14F-4D97-AF65-F5344CB8AC3E}">
        <p14:creationId xmlns:p14="http://schemas.microsoft.com/office/powerpoint/2010/main" val="2658410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dirty="0"/>
              <a:t>Klik for at redigere i master</a:t>
            </a:r>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dirty="0"/>
              <a:t>Klik for at redigere i master</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27E529-8407-41BF-AF25-7BEC42339498}" type="datetimeFigureOut">
              <a:rPr lang="da-DK" smtClean="0"/>
              <a:t>21-11-2017</a:t>
            </a:fld>
            <a:endParaRPr lang="da-DK" dirty="0"/>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dirty="0"/>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8F5E-B2EF-4200-9AD1-1EF1000658F3}" type="slidenum">
              <a:rPr lang="da-DK" smtClean="0"/>
              <a:t>‹nr.›</a:t>
            </a:fld>
            <a:endParaRPr lang="da-DK" dirty="0"/>
          </a:p>
        </p:txBody>
      </p:sp>
      <p:pic>
        <p:nvPicPr>
          <p:cNvPr id="8" name="Billed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3800068" y="5969606"/>
            <a:ext cx="1512168" cy="771761"/>
          </a:xfrm>
          <a:prstGeom prst="rect">
            <a:avLst/>
          </a:prstGeom>
        </p:spPr>
      </p:pic>
    </p:spTree>
    <p:extLst>
      <p:ext uri="{BB962C8B-B14F-4D97-AF65-F5344CB8AC3E}">
        <p14:creationId xmlns:p14="http://schemas.microsoft.com/office/powerpoint/2010/main" val="29623884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Forventet regnskab maj 2017</a:t>
            </a:r>
            <a:br>
              <a:rPr lang="da-DK" dirty="0"/>
            </a:br>
            <a:r>
              <a:rPr lang="da-DK" dirty="0"/>
              <a:t>Skolen - Kommentarer</a:t>
            </a:r>
          </a:p>
        </p:txBody>
      </p:sp>
      <p:sp>
        <p:nvSpPr>
          <p:cNvPr id="3" name="Pladsholder til indhold 2"/>
          <p:cNvSpPr>
            <a:spLocks noGrp="1"/>
          </p:cNvSpPr>
          <p:nvPr>
            <p:ph idx="1"/>
          </p:nvPr>
        </p:nvSpPr>
        <p:spPr/>
        <p:txBody>
          <a:bodyPr>
            <a:normAutofit/>
          </a:bodyPr>
          <a:lstStyle/>
          <a:p>
            <a:r>
              <a:rPr lang="da-DK" sz="1600" dirty="0"/>
              <a:t>I 2017 er der budgetteret med et budget på 49,4 mio. kr. og et forbrug på 50,4 mio. kr., dvs. med et forventet resultat på -1,0 mio. kr. Dermed bliver det forventede akkumulerede resultat ved årets afslutning på 0,4 mio. kr.</a:t>
            </a:r>
          </a:p>
          <a:p>
            <a:r>
              <a:rPr lang="da-DK" sz="1600" dirty="0"/>
              <a:t>Merforbruget er en bevidst strategi og primært en udløber af den investeringsstrategi der blev lagt i 2016 som en følge af ekstrabevillingen på 2,0 mio. kr. fra salget af Vejlby Skole. Disse investeringer, samt yderligere investeringer udgør samlet set udgifter for 0,9 mio. kr. </a:t>
            </a:r>
          </a:p>
          <a:p>
            <a:r>
              <a:rPr lang="da-DK" sz="1600" dirty="0"/>
              <a:t>Derudover er der etableret et forsøg med en miniklasse i driftsbudgettet på undervisningsdelen, der i 2017 er medvirkende til at forklare de sidste 0,1 mio. kr. af det negative resultat. </a:t>
            </a:r>
          </a:p>
          <a:p>
            <a:r>
              <a:rPr lang="da-DK" sz="1600" dirty="0"/>
              <a:t>Det er forventningen at miniklassen på sigt vil betyde betydelige reduktioner i udgifterne til specialklasser og </a:t>
            </a:r>
            <a:r>
              <a:rPr lang="da-DK" sz="1600" dirty="0" err="1"/>
              <a:t>ekstraordninære</a:t>
            </a:r>
            <a:r>
              <a:rPr lang="da-DK" sz="1600" dirty="0"/>
              <a:t> indsatser i undervisningsdelen, og derfor på sigt ikke vil medføre et underskud på driftsbudgettet.</a:t>
            </a:r>
          </a:p>
          <a:p>
            <a:r>
              <a:rPr lang="da-DK" sz="1600" dirty="0"/>
              <a:t>Ved forventet regnskab for oktober 2017 forventes budgettet overordnet set at holde, der er dog udskudt en række investeringer til 2018.</a:t>
            </a:r>
          </a:p>
        </p:txBody>
      </p:sp>
    </p:spTree>
    <p:extLst>
      <p:ext uri="{BB962C8B-B14F-4D97-AF65-F5344CB8AC3E}">
        <p14:creationId xmlns:p14="http://schemas.microsoft.com/office/powerpoint/2010/main" val="3846612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Forventet regnskab oktober 2017</a:t>
            </a:r>
            <a:br>
              <a:rPr lang="da-DK" dirty="0"/>
            </a:br>
            <a:r>
              <a:rPr lang="da-DK" dirty="0"/>
              <a:t>Skolen - Overblik</a:t>
            </a:r>
          </a:p>
        </p:txBody>
      </p:sp>
      <p:pic>
        <p:nvPicPr>
          <p:cNvPr id="5" name="Pladsholder til indhold 4">
            <a:extLst>
              <a:ext uri="{FF2B5EF4-FFF2-40B4-BE49-F238E27FC236}">
                <a16:creationId xmlns:a16="http://schemas.microsoft.com/office/drawing/2014/main" id="{54137A08-511A-42EA-B2B4-7D2442236BE0}"/>
              </a:ext>
            </a:extLst>
          </p:cNvPr>
          <p:cNvPicPr>
            <a:picLocks noGrp="1" noChangeAspect="1"/>
          </p:cNvPicPr>
          <p:nvPr>
            <p:ph idx="1"/>
          </p:nvPr>
        </p:nvPicPr>
        <p:blipFill>
          <a:blip r:embed="rId2"/>
          <a:stretch>
            <a:fillRect/>
          </a:stretch>
        </p:blipFill>
        <p:spPr>
          <a:xfrm>
            <a:off x="1187624" y="1830824"/>
            <a:ext cx="7245496" cy="4009790"/>
          </a:xfrm>
          <a:prstGeom prst="rect">
            <a:avLst/>
          </a:prstGeom>
        </p:spPr>
      </p:pic>
    </p:spTree>
    <p:extLst>
      <p:ext uri="{BB962C8B-B14F-4D97-AF65-F5344CB8AC3E}">
        <p14:creationId xmlns:p14="http://schemas.microsoft.com/office/powerpoint/2010/main" val="2681881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Forventet regnskab oktober 2017</a:t>
            </a:r>
            <a:br>
              <a:rPr lang="da-DK" dirty="0"/>
            </a:br>
            <a:r>
              <a:rPr lang="da-DK" dirty="0"/>
              <a:t>Skolen – Udvikling budgetposter</a:t>
            </a:r>
          </a:p>
        </p:txBody>
      </p:sp>
      <p:pic>
        <p:nvPicPr>
          <p:cNvPr id="6" name="Pladsholder til indhold 5">
            <a:extLst>
              <a:ext uri="{FF2B5EF4-FFF2-40B4-BE49-F238E27FC236}">
                <a16:creationId xmlns:a16="http://schemas.microsoft.com/office/drawing/2014/main" id="{AC44F4BB-51B4-48E5-9B5A-FCB65E753476}"/>
              </a:ext>
            </a:extLst>
          </p:cNvPr>
          <p:cNvPicPr>
            <a:picLocks noGrp="1" noChangeAspect="1"/>
          </p:cNvPicPr>
          <p:nvPr>
            <p:ph idx="1"/>
          </p:nvPr>
        </p:nvPicPr>
        <p:blipFill>
          <a:blip r:embed="rId2"/>
          <a:stretch>
            <a:fillRect/>
          </a:stretch>
        </p:blipFill>
        <p:spPr>
          <a:xfrm>
            <a:off x="1187624" y="1916832"/>
            <a:ext cx="6491509" cy="3870926"/>
          </a:xfrm>
          <a:prstGeom prst="rect">
            <a:avLst/>
          </a:prstGeom>
        </p:spPr>
      </p:pic>
    </p:spTree>
    <p:extLst>
      <p:ext uri="{BB962C8B-B14F-4D97-AF65-F5344CB8AC3E}">
        <p14:creationId xmlns:p14="http://schemas.microsoft.com/office/powerpoint/2010/main" val="3151635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Forventet regnskab maj 2017</a:t>
            </a:r>
            <a:br>
              <a:rPr lang="da-DK" dirty="0"/>
            </a:br>
            <a:r>
              <a:rPr lang="da-DK" dirty="0"/>
              <a:t>Skolen – Udvikling resultat</a:t>
            </a:r>
          </a:p>
        </p:txBody>
      </p:sp>
      <p:pic>
        <p:nvPicPr>
          <p:cNvPr id="6" name="Pladsholder til indhold 5">
            <a:extLst>
              <a:ext uri="{FF2B5EF4-FFF2-40B4-BE49-F238E27FC236}">
                <a16:creationId xmlns:a16="http://schemas.microsoft.com/office/drawing/2014/main" id="{9CC22FF2-7FBC-4095-9065-E17973D373DB}"/>
              </a:ext>
            </a:extLst>
          </p:cNvPr>
          <p:cNvPicPr>
            <a:picLocks noGrp="1" noChangeAspect="1"/>
          </p:cNvPicPr>
          <p:nvPr>
            <p:ph idx="1"/>
          </p:nvPr>
        </p:nvPicPr>
        <p:blipFill>
          <a:blip r:embed="rId2"/>
          <a:stretch>
            <a:fillRect/>
          </a:stretch>
        </p:blipFill>
        <p:spPr>
          <a:xfrm>
            <a:off x="1579821" y="1556792"/>
            <a:ext cx="5984357" cy="4206733"/>
          </a:xfrm>
          <a:prstGeom prst="rect">
            <a:avLst/>
          </a:prstGeom>
        </p:spPr>
      </p:pic>
    </p:spTree>
    <p:extLst>
      <p:ext uri="{BB962C8B-B14F-4D97-AF65-F5344CB8AC3E}">
        <p14:creationId xmlns:p14="http://schemas.microsoft.com/office/powerpoint/2010/main" val="3556515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Forventet regnskab maj 2017</a:t>
            </a:r>
            <a:br>
              <a:rPr lang="da-DK" dirty="0"/>
            </a:br>
            <a:r>
              <a:rPr lang="da-DK" dirty="0"/>
              <a:t>Skolen – Investeringer</a:t>
            </a:r>
          </a:p>
        </p:txBody>
      </p:sp>
      <p:sp>
        <p:nvSpPr>
          <p:cNvPr id="3" name="Pladsholder til indhold 2"/>
          <p:cNvSpPr>
            <a:spLocks noGrp="1"/>
          </p:cNvSpPr>
          <p:nvPr>
            <p:ph idx="1"/>
          </p:nvPr>
        </p:nvSpPr>
        <p:spPr/>
        <p:txBody>
          <a:bodyPr>
            <a:normAutofit/>
          </a:bodyPr>
          <a:lstStyle/>
          <a:p>
            <a:r>
              <a:rPr lang="da-DK" sz="1600" dirty="0"/>
              <a:t>Ved forventet regnskab oktober 2017 er midlerne til IT og andre investeringer forbrugt eller planlagt forbrugt i 2017.</a:t>
            </a:r>
          </a:p>
          <a:p>
            <a:r>
              <a:rPr lang="da-DK" sz="1600" dirty="0"/>
              <a:t> Investeringerne i personalefaciliteter i A-huset, toiletter og bevægelse udskydes til 2018.</a:t>
            </a:r>
          </a:p>
          <a:p>
            <a:endParaRPr lang="da-DK" sz="1600" dirty="0"/>
          </a:p>
          <a:p>
            <a:pPr marL="0" indent="0">
              <a:buNone/>
            </a:pPr>
            <a:endParaRPr lang="da-DK" sz="1600" dirty="0"/>
          </a:p>
        </p:txBody>
      </p:sp>
      <p:pic>
        <p:nvPicPr>
          <p:cNvPr id="5" name="Billede 4">
            <a:extLst>
              <a:ext uri="{FF2B5EF4-FFF2-40B4-BE49-F238E27FC236}">
                <a16:creationId xmlns:a16="http://schemas.microsoft.com/office/drawing/2014/main" id="{079D9231-A559-421B-9CA7-DFB0016EA342}"/>
              </a:ext>
            </a:extLst>
          </p:cNvPr>
          <p:cNvPicPr>
            <a:picLocks noChangeAspect="1"/>
          </p:cNvPicPr>
          <p:nvPr/>
        </p:nvPicPr>
        <p:blipFill>
          <a:blip r:embed="rId2"/>
          <a:stretch>
            <a:fillRect/>
          </a:stretch>
        </p:blipFill>
        <p:spPr>
          <a:xfrm>
            <a:off x="337213" y="3429000"/>
            <a:ext cx="8381560" cy="2520280"/>
          </a:xfrm>
          <a:prstGeom prst="rect">
            <a:avLst/>
          </a:prstGeom>
        </p:spPr>
      </p:pic>
    </p:spTree>
    <p:extLst>
      <p:ext uri="{BB962C8B-B14F-4D97-AF65-F5344CB8AC3E}">
        <p14:creationId xmlns:p14="http://schemas.microsoft.com/office/powerpoint/2010/main" val="992991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Forventet regnskab oktober 2017 </a:t>
            </a:r>
            <a:br>
              <a:rPr lang="da-DK" dirty="0"/>
            </a:br>
            <a:r>
              <a:rPr lang="da-DK" dirty="0"/>
              <a:t>SFO - Kommentarer</a:t>
            </a:r>
          </a:p>
        </p:txBody>
      </p:sp>
      <p:sp>
        <p:nvSpPr>
          <p:cNvPr id="3" name="Pladsholder til indhold 2"/>
          <p:cNvSpPr>
            <a:spLocks noGrp="1"/>
          </p:cNvSpPr>
          <p:nvPr>
            <p:ph idx="1"/>
          </p:nvPr>
        </p:nvSpPr>
        <p:spPr/>
        <p:txBody>
          <a:bodyPr>
            <a:normAutofit/>
          </a:bodyPr>
          <a:lstStyle/>
          <a:p>
            <a:r>
              <a:rPr lang="da-DK" sz="1600" dirty="0"/>
              <a:t>I 2017 er der budgetteret med et budget på 9,8 mio. kr. og et forbrug på 9,8 mio. kr. dvs. med et resultat på 0 kr. (reelt +28.379 kr.). Dermed bliver det forventede akkumulerede resultat ved årets afslutning på 33.682 kr.</a:t>
            </a:r>
            <a:br>
              <a:rPr lang="da-DK" sz="1600" dirty="0"/>
            </a:br>
            <a:endParaRPr lang="da-DK" sz="1600" dirty="0"/>
          </a:p>
          <a:p>
            <a:r>
              <a:rPr lang="da-DK" sz="1600" dirty="0"/>
              <a:t>Budgettet for 2017 er grundlæggende baseret på de samme principper som i 2016, for så vidt angår pædagogiske aktiviteter, pædagog/barn-ratio etc., dog er der justeret for at 4. klasserne fra 01-08-2017 overgår til klub, hvilket medfører et markant lavere forbrug samlet set i 2017. Der er lavet løsninger for de personaletilpasninger der skal ske i den forbindelse, og effekterne af disse er lagt ind i budgettet og det forventede regnskab.</a:t>
            </a:r>
            <a:br>
              <a:rPr lang="da-DK" sz="1600" dirty="0"/>
            </a:br>
            <a:endParaRPr lang="da-DK" sz="1600" dirty="0"/>
          </a:p>
          <a:p>
            <a:r>
              <a:rPr lang="da-DK" sz="1600" dirty="0"/>
              <a:t>Ved det forventede regnskab for oktober 2017 er der ikke betydelige afvigelser fra budgettet samlet set eller mellem de enkelte poster. Det forventes derfor at resultatet for 2017 bliver som budgetteret og som beskrevet ovenfor.</a:t>
            </a:r>
            <a:br>
              <a:rPr lang="da-DK" dirty="0"/>
            </a:br>
            <a:endParaRPr lang="da-DK" sz="1200" dirty="0"/>
          </a:p>
          <a:p>
            <a:endParaRPr lang="da-DK" dirty="0"/>
          </a:p>
        </p:txBody>
      </p:sp>
    </p:spTree>
    <p:extLst>
      <p:ext uri="{BB962C8B-B14F-4D97-AF65-F5344CB8AC3E}">
        <p14:creationId xmlns:p14="http://schemas.microsoft.com/office/powerpoint/2010/main" val="2106336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Forventet regnskab oktober 2017 </a:t>
            </a:r>
            <a:br>
              <a:rPr lang="da-DK" dirty="0"/>
            </a:br>
            <a:r>
              <a:rPr lang="da-DK" dirty="0"/>
              <a:t>SFO - Overblik</a:t>
            </a:r>
          </a:p>
        </p:txBody>
      </p:sp>
      <p:pic>
        <p:nvPicPr>
          <p:cNvPr id="5" name="Pladsholder til indhold 4">
            <a:extLst>
              <a:ext uri="{FF2B5EF4-FFF2-40B4-BE49-F238E27FC236}">
                <a16:creationId xmlns:a16="http://schemas.microsoft.com/office/drawing/2014/main" id="{8871CE7F-C4C0-4A1D-8488-7DEAFA97B46C}"/>
              </a:ext>
            </a:extLst>
          </p:cNvPr>
          <p:cNvPicPr>
            <a:picLocks noGrp="1" noChangeAspect="1"/>
          </p:cNvPicPr>
          <p:nvPr>
            <p:ph idx="1"/>
          </p:nvPr>
        </p:nvPicPr>
        <p:blipFill>
          <a:blip r:embed="rId2"/>
          <a:stretch>
            <a:fillRect/>
          </a:stretch>
        </p:blipFill>
        <p:spPr>
          <a:xfrm>
            <a:off x="116565" y="1772816"/>
            <a:ext cx="8910870" cy="3352533"/>
          </a:xfrm>
          <a:prstGeom prst="rect">
            <a:avLst/>
          </a:prstGeom>
        </p:spPr>
      </p:pic>
    </p:spTree>
    <p:extLst>
      <p:ext uri="{BB962C8B-B14F-4D97-AF65-F5344CB8AC3E}">
        <p14:creationId xmlns:p14="http://schemas.microsoft.com/office/powerpoint/2010/main" val="4026385765"/>
      </p:ext>
    </p:extLst>
  </p:cSld>
  <p:clrMapOvr>
    <a:masterClrMapping/>
  </p:clrMapOvr>
</p:sld>
</file>

<file path=ppt/theme/theme1.xml><?xml version="1.0" encoding="utf-8"?>
<a:theme xmlns:a="http://schemas.openxmlformats.org/drawingml/2006/main" name="Kontortema">
  <a:themeElements>
    <a:clrScheme name="Forløb">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Ellevangskolen">
      <a:majorFont>
        <a:latin typeface="Josefin Sans"/>
        <a:ea typeface=""/>
        <a:cs typeface=""/>
      </a:majorFont>
      <a:minorFont>
        <a:latin typeface="Ebrima"/>
        <a:ea typeface=""/>
        <a:cs typeface=""/>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Præsentation_ellevang</Template>
  <TotalTime>468</TotalTime>
  <Words>303</Words>
  <Application>Microsoft Office PowerPoint</Application>
  <PresentationFormat>Skærmshow (4:3)</PresentationFormat>
  <Paragraphs>17</Paragraphs>
  <Slides>7</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7</vt:i4>
      </vt:variant>
    </vt:vector>
  </HeadingPairs>
  <TitlesOfParts>
    <vt:vector size="11" baseType="lpstr">
      <vt:lpstr>Arial</vt:lpstr>
      <vt:lpstr>Ebrima</vt:lpstr>
      <vt:lpstr>Josefin Sans</vt:lpstr>
      <vt:lpstr>Kontortema</vt:lpstr>
      <vt:lpstr>Forventet regnskab maj 2017 Skolen - Kommentarer</vt:lpstr>
      <vt:lpstr>Forventet regnskab oktober 2017 Skolen - Overblik</vt:lpstr>
      <vt:lpstr>Forventet regnskab oktober 2017 Skolen – Udvikling budgetposter</vt:lpstr>
      <vt:lpstr>Forventet regnskab maj 2017 Skolen – Udvikling resultat</vt:lpstr>
      <vt:lpstr>Forventet regnskab maj 2017 Skolen – Investeringer</vt:lpstr>
      <vt:lpstr>Forventet regnskab oktober 2017  SFO - Kommentarer</vt:lpstr>
      <vt:lpstr>Forventet regnskab oktober 2017  SFO - Overblik</vt:lpstr>
    </vt:vector>
  </TitlesOfParts>
  <Company>Børn &amp; Unge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Martin Krog Frederiksen</dc:creator>
  <cp:lastModifiedBy>Martin Krog Frederiksen</cp:lastModifiedBy>
  <cp:revision>27</cp:revision>
  <dcterms:created xsi:type="dcterms:W3CDTF">2016-10-03T13:34:27Z</dcterms:created>
  <dcterms:modified xsi:type="dcterms:W3CDTF">2017-11-21T16:08:06Z</dcterms:modified>
</cp:coreProperties>
</file>